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2" r:id="rId5"/>
    <p:sldId id="263" r:id="rId6"/>
    <p:sldId id="264" r:id="rId7"/>
    <p:sldId id="265" r:id="rId8"/>
    <p:sldId id="266" r:id="rId9"/>
    <p:sldId id="267" r:id="rId10"/>
    <p:sldId id="268" r:id="rId11"/>
    <p:sldId id="259" r:id="rId12"/>
    <p:sldId id="269" r:id="rId13"/>
    <p:sldId id="270" r:id="rId14"/>
    <p:sldId id="26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varScale="1">
        <p:scale>
          <a:sx n="39" d="100"/>
          <a:sy n="39" d="100"/>
        </p:scale>
        <p:origin x="79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5FF23C-F893-E944-B699-6A624B52504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4C5A381-BC52-7E4B-9075-602265A88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58249E-CF37-CD44-9BBE-AA0D1095D649}"/>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E8462D3B-06E7-FC48-9E32-193301C7C7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4CD138-EAD8-4049-B032-80CAF04B4202}"/>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221665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23D81-271C-584E-A135-EFC84C0B6D7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8E7AD09-0BE5-5F45-9CF0-C71B4DF339A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962785-04FF-854F-B1CB-71625B905280}"/>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887F76A8-11BC-D64A-AFEF-F22C097FAF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6C1302-8440-EA4D-A71E-F6E28BD1A886}"/>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78373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5C8D4C2-B0F4-724E-94F3-500CF16AC6F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94F8D08-0E99-504D-8B78-628B242ABE8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9F2994-304F-7E48-BB0F-52E935445242}"/>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C84E592B-52AE-E243-BFBE-FF69D09EC4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504C17-6FA5-9648-8CF0-1D874EA80A58}"/>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259290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03670-38F7-6E49-97D0-C07EDB7EA3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2F5B86-5E6D-7241-9E1E-644E698745D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E6BB44-1E43-544F-A172-F296317AB587}"/>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A6FD9204-54C6-4A49-8085-27F10AA20A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87DC93-9693-194E-9AD1-6AC33375649F}"/>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228353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5BFA7-2541-0E4D-9F7E-89B3BBBCC78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930F9F9-65A7-8F4F-861E-0E8973754B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E7F4B32-2807-8148-8017-D7D2DA5BED35}"/>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6CA6053A-2B1F-5C46-8ADC-DC3A4B8EB7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0D3624-C9EA-B144-86F9-16A06271E44A}"/>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27523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E8359-9080-C44E-B067-D29CE085C63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EC5A50-AC08-ED42-AEA8-F8567FB9DC2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A2CB88A-B218-924D-887B-C1A7297358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6085460-667F-A845-B4F8-0B005DB608B8}"/>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6" name="Espace réservé du pied de page 5">
            <a:extLst>
              <a:ext uri="{FF2B5EF4-FFF2-40B4-BE49-F238E27FC236}">
                <a16:creationId xmlns:a16="http://schemas.microsoft.com/office/drawing/2014/main" id="{284EBE21-560B-6F4F-A781-6A9487CD88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3AF1AB-1708-9B4A-BE9F-25B6A9D226BA}"/>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256513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9692D-04EA-6947-A95D-4A4A6E6903B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C4EBDDB-BBCF-1A4B-9E78-F53A17BA0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DEAC50F-295D-6B45-B9F5-8BAFA218477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E11CEFD-2DF9-6947-BA00-567709049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36E7986-9B11-924A-8C68-91891120FE5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32C6604-8AD1-8446-B4FB-47E4A7D28F02}"/>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8" name="Espace réservé du pied de page 7">
            <a:extLst>
              <a:ext uri="{FF2B5EF4-FFF2-40B4-BE49-F238E27FC236}">
                <a16:creationId xmlns:a16="http://schemas.microsoft.com/office/drawing/2014/main" id="{05EF51E0-D3E7-2D4D-B124-E7BBDEED201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9BB487-9097-5945-B7EE-A8D4BB3C5956}"/>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298497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C921B-C2FC-AF4E-A7A1-66BD8A3261E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7B61733-59EB-B347-A636-DE70EB74DE4F}"/>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4" name="Espace réservé du pied de page 3">
            <a:extLst>
              <a:ext uri="{FF2B5EF4-FFF2-40B4-BE49-F238E27FC236}">
                <a16:creationId xmlns:a16="http://schemas.microsoft.com/office/drawing/2014/main" id="{4DFEF2A3-108A-FF4A-85E7-43B07B5D4B4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BD1E33D-2406-304C-963B-45315DFD3610}"/>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420552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D66D873-1E25-9547-AE15-9F00BB312395}"/>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3" name="Espace réservé du pied de page 2">
            <a:extLst>
              <a:ext uri="{FF2B5EF4-FFF2-40B4-BE49-F238E27FC236}">
                <a16:creationId xmlns:a16="http://schemas.microsoft.com/office/drawing/2014/main" id="{51E982EF-1636-824C-B46A-38C407AD632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3A5E294-1D45-044F-8A33-7928D9DD0B63}"/>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127910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EB1D93-1CF1-FC42-B2AF-03AAD1D96A4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C3FBF08-AF48-7D44-A29F-494C77287E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C02EAE-E4C4-C644-BAFE-2AC049FA0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AB2610-AE87-DE4F-8A97-DDC19A231A36}"/>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6" name="Espace réservé du pied de page 5">
            <a:extLst>
              <a:ext uri="{FF2B5EF4-FFF2-40B4-BE49-F238E27FC236}">
                <a16:creationId xmlns:a16="http://schemas.microsoft.com/office/drawing/2014/main" id="{5FB91402-6EB7-3440-B6FE-EF70EBC4FAA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D91E09-FA7D-A84E-BC6F-477C212EF50D}"/>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212633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56A10-EC56-0C4A-BDC4-AA308783EF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ABC68E1-AB46-1E40-B954-832E3D571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6C76A23-9ADE-9A4C-A250-89F5B4CC6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C1771C-41F8-B64F-AB41-2217402B978E}"/>
              </a:ext>
            </a:extLst>
          </p:cNvPr>
          <p:cNvSpPr>
            <a:spLocks noGrp="1"/>
          </p:cNvSpPr>
          <p:nvPr>
            <p:ph type="dt" sz="half" idx="10"/>
          </p:nvPr>
        </p:nvSpPr>
        <p:spPr/>
        <p:txBody>
          <a:bodyPr/>
          <a:lstStyle/>
          <a:p>
            <a:fld id="{079C3CF9-3825-8D49-B2D1-5B032A04BA73}" type="datetimeFigureOut">
              <a:rPr lang="fr-FR" smtClean="0"/>
              <a:t>05/12/2022</a:t>
            </a:fld>
            <a:endParaRPr lang="fr-FR"/>
          </a:p>
        </p:txBody>
      </p:sp>
      <p:sp>
        <p:nvSpPr>
          <p:cNvPr id="6" name="Espace réservé du pied de page 5">
            <a:extLst>
              <a:ext uri="{FF2B5EF4-FFF2-40B4-BE49-F238E27FC236}">
                <a16:creationId xmlns:a16="http://schemas.microsoft.com/office/drawing/2014/main" id="{B0229331-6EA0-FB47-9B40-D6B0601C2B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50F793-247C-7745-BA50-6301D1FE1808}"/>
              </a:ext>
            </a:extLst>
          </p:cNvPr>
          <p:cNvSpPr>
            <a:spLocks noGrp="1"/>
          </p:cNvSpPr>
          <p:nvPr>
            <p:ph type="sldNum" sz="quarter" idx="12"/>
          </p:nvPr>
        </p:nvSpPr>
        <p:spPr/>
        <p:txBody>
          <a:bodyPr/>
          <a:lstStyle/>
          <a:p>
            <a:fld id="{9DD08E59-0DE5-544D-8BB7-F2D0C16095F4}" type="slidenum">
              <a:rPr lang="fr-FR" smtClean="0"/>
              <a:t>‹N°›</a:t>
            </a:fld>
            <a:endParaRPr lang="fr-FR"/>
          </a:p>
        </p:txBody>
      </p:sp>
    </p:spTree>
    <p:extLst>
      <p:ext uri="{BB962C8B-B14F-4D97-AF65-F5344CB8AC3E}">
        <p14:creationId xmlns:p14="http://schemas.microsoft.com/office/powerpoint/2010/main" val="274021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F1DBB6-909A-6B49-9EC5-49A52F93F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E75A1FC-9E79-DE46-A481-291C70AD3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E9D618-F83D-D84E-929A-599878A01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C3CF9-3825-8D49-B2D1-5B032A04BA73}"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5A41B5B6-3D4B-D24A-A6C9-9BB08537E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FDF5610-70C7-0A4A-AEC7-66DF2E62C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08E59-0DE5-544D-8BB7-F2D0C16095F4}" type="slidenum">
              <a:rPr lang="fr-FR" smtClean="0"/>
              <a:t>‹N°›</a:t>
            </a:fld>
            <a:endParaRPr lang="fr-FR"/>
          </a:p>
        </p:txBody>
      </p:sp>
    </p:spTree>
    <p:extLst>
      <p:ext uri="{BB962C8B-B14F-4D97-AF65-F5344CB8AC3E}">
        <p14:creationId xmlns:p14="http://schemas.microsoft.com/office/powerpoint/2010/main" val="301991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mailto:virginien.horge@ville.mons.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BA40AC2-FACC-1245-9105-B19E0C4E5F45}"/>
              </a:ext>
            </a:extLst>
          </p:cNvPr>
          <p:cNvPicPr>
            <a:picLocks noChangeAspect="1"/>
          </p:cNvPicPr>
          <p:nvPr/>
        </p:nvPicPr>
        <p:blipFill>
          <a:blip r:embed="rId2"/>
          <a:stretch>
            <a:fillRect/>
          </a:stretch>
        </p:blipFill>
        <p:spPr>
          <a:xfrm>
            <a:off x="315031" y="778037"/>
            <a:ext cx="3216705" cy="4831490"/>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D7EB17DD-D76F-9248-913A-64C7C8F0DCA6}"/>
              </a:ext>
            </a:extLst>
          </p:cNvPr>
          <p:cNvPicPr>
            <a:picLocks noChangeAspect="1"/>
          </p:cNvPicPr>
          <p:nvPr/>
        </p:nvPicPr>
        <p:blipFill>
          <a:blip r:embed="rId3"/>
          <a:stretch>
            <a:fillRect/>
          </a:stretch>
        </p:blipFill>
        <p:spPr>
          <a:xfrm>
            <a:off x="5609968" y="5169878"/>
            <a:ext cx="6582032" cy="1406319"/>
          </a:xfrm>
          <a:prstGeom prst="rect">
            <a:avLst/>
          </a:prstGeom>
        </p:spPr>
      </p:pic>
      <p:sp>
        <p:nvSpPr>
          <p:cNvPr id="4" name="Titre 1">
            <a:extLst>
              <a:ext uri="{FF2B5EF4-FFF2-40B4-BE49-F238E27FC236}">
                <a16:creationId xmlns:a16="http://schemas.microsoft.com/office/drawing/2014/main" id="{5D162360-845F-834C-ADEF-683A4A6EC934}"/>
              </a:ext>
            </a:extLst>
          </p:cNvPr>
          <p:cNvSpPr txBox="1">
            <a:spLocks/>
          </p:cNvSpPr>
          <p:nvPr/>
        </p:nvSpPr>
        <p:spPr>
          <a:xfrm>
            <a:off x="3976776" y="365125"/>
            <a:ext cx="7290759" cy="45519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Archiviste et DPO</a:t>
            </a:r>
          </a:p>
          <a:p>
            <a:r>
              <a:rPr lang="fr-FR" sz="4000" dirty="0"/>
              <a:t>Une coopération nécessaire</a:t>
            </a:r>
          </a:p>
          <a:p>
            <a:endParaRPr lang="fr-FR" sz="4000" dirty="0"/>
          </a:p>
          <a:p>
            <a:endParaRPr lang="fr-FR" sz="4000" dirty="0"/>
          </a:p>
          <a:p>
            <a:r>
              <a:rPr lang="fr-FR" sz="2500" dirty="0"/>
              <a:t>Virginien HORGE</a:t>
            </a:r>
          </a:p>
          <a:p>
            <a:r>
              <a:rPr lang="fr-FR" sz="2500" dirty="0"/>
              <a:t>Archiviste et Délégué à la Protection des Données</a:t>
            </a:r>
          </a:p>
        </p:txBody>
      </p:sp>
      <p:sp>
        <p:nvSpPr>
          <p:cNvPr id="6" name="Titre 1">
            <a:extLst>
              <a:ext uri="{FF2B5EF4-FFF2-40B4-BE49-F238E27FC236}">
                <a16:creationId xmlns:a16="http://schemas.microsoft.com/office/drawing/2014/main" id="{5D162360-845F-834C-ADEF-683A4A6EC934}"/>
              </a:ext>
            </a:extLst>
          </p:cNvPr>
          <p:cNvSpPr txBox="1">
            <a:spLocks/>
          </p:cNvSpPr>
          <p:nvPr/>
        </p:nvSpPr>
        <p:spPr>
          <a:xfrm>
            <a:off x="583659" y="5497529"/>
            <a:ext cx="5673979" cy="108839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BE" sz="3200" dirty="0">
              <a:latin typeface="Jost" pitchFamily="2" charset="0"/>
              <a:ea typeface="Jost" pitchFamily="2" charset="0"/>
            </a:endParaRPr>
          </a:p>
        </p:txBody>
      </p:sp>
      <p:sp>
        <p:nvSpPr>
          <p:cNvPr id="7" name="Titre 1">
            <a:extLst>
              <a:ext uri="{FF2B5EF4-FFF2-40B4-BE49-F238E27FC236}">
                <a16:creationId xmlns:a16="http://schemas.microsoft.com/office/drawing/2014/main" id="{5D162360-845F-834C-ADEF-683A4A6EC934}"/>
              </a:ext>
            </a:extLst>
          </p:cNvPr>
          <p:cNvSpPr txBox="1">
            <a:spLocks/>
          </p:cNvSpPr>
          <p:nvPr/>
        </p:nvSpPr>
        <p:spPr>
          <a:xfrm>
            <a:off x="473426" y="5930565"/>
            <a:ext cx="5784212" cy="97328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1500" dirty="0">
                <a:latin typeface="Jost" pitchFamily="2" charset="0"/>
                <a:ea typeface="Jost" pitchFamily="2" charset="0"/>
              </a:rPr>
              <a:t>Plateforme des DPD de CPAS</a:t>
            </a:r>
          </a:p>
          <a:p>
            <a:r>
              <a:rPr lang="fr-BE" sz="1500" dirty="0">
                <a:latin typeface="Jost" pitchFamily="2" charset="0"/>
                <a:ea typeface="Jost" pitchFamily="2" charset="0"/>
              </a:rPr>
              <a:t>6 décembre 2022</a:t>
            </a:r>
          </a:p>
        </p:txBody>
      </p:sp>
    </p:spTree>
    <p:extLst>
      <p:ext uri="{BB962C8B-B14F-4D97-AF65-F5344CB8AC3E}">
        <p14:creationId xmlns:p14="http://schemas.microsoft.com/office/powerpoint/2010/main" val="42520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Jost" pitchFamily="2" charset="0"/>
                <a:ea typeface="Jost" pitchFamily="2" charset="0"/>
              </a:rPr>
              <a:t>Rappel de la législation</a:t>
            </a:r>
            <a:endParaRPr lang="fr-BE" dirty="0"/>
          </a:p>
        </p:txBody>
      </p:sp>
      <p:sp>
        <p:nvSpPr>
          <p:cNvPr id="3" name="Espace réservé du contenu 2"/>
          <p:cNvSpPr>
            <a:spLocks noGrp="1"/>
          </p:cNvSpPr>
          <p:nvPr>
            <p:ph idx="1"/>
          </p:nvPr>
        </p:nvSpPr>
        <p:spPr/>
        <p:txBody>
          <a:bodyPr>
            <a:normAutofit/>
          </a:bodyPr>
          <a:lstStyle/>
          <a:p>
            <a:pPr marL="514350" indent="-514350">
              <a:buFont typeface="+mj-lt"/>
              <a:buAutoNum type="arabicPeriod" startAt="2"/>
            </a:pPr>
            <a:r>
              <a:rPr lang="fr-FR" dirty="0">
                <a:latin typeface="Jost" pitchFamily="2" charset="0"/>
                <a:ea typeface="Jost" pitchFamily="2" charset="0"/>
              </a:rPr>
              <a:t>Que prévoit la loi du 30 juillet 2018 ?</a:t>
            </a:r>
          </a:p>
          <a:p>
            <a:pPr marL="457200" lvl="1" indent="0">
              <a:buNone/>
            </a:pPr>
            <a:r>
              <a:rPr lang="fr-BE" dirty="0">
                <a:latin typeface="Jost" pitchFamily="2" charset="0"/>
                <a:ea typeface="Jost" pitchFamily="2" charset="0"/>
              </a:rPr>
              <a:t>Art. 195-196. Contenu de la convention prévu à l’art. 194 + Reg Traitement.</a:t>
            </a:r>
          </a:p>
          <a:p>
            <a:pPr marL="457200" lvl="1" indent="0">
              <a:buNone/>
            </a:pPr>
            <a:r>
              <a:rPr lang="fr-BE" dirty="0">
                <a:latin typeface="Jost" pitchFamily="2" charset="0"/>
                <a:ea typeface="Jost" pitchFamily="2" charset="0"/>
              </a:rPr>
              <a:t>Art. 197-204. Fins de recherche scientifique ou statistiques</a:t>
            </a:r>
          </a:p>
          <a:p>
            <a:pPr marL="457200" lvl="1" indent="0">
              <a:buNone/>
            </a:pPr>
            <a:r>
              <a:rPr lang="fr-BE" dirty="0">
                <a:latin typeface="Jost" pitchFamily="2" charset="0"/>
                <a:ea typeface="Jost" pitchFamily="2" charset="0"/>
              </a:rPr>
              <a:t>Art. 205-206. Diffusion à des fins archivistiques, …</a:t>
            </a:r>
          </a:p>
          <a:p>
            <a:pPr marL="457200" lvl="1" indent="0">
              <a:buNone/>
            </a:pPr>
            <a:r>
              <a:rPr lang="fr-BE" dirty="0">
                <a:latin typeface="Jost" pitchFamily="2" charset="0"/>
                <a:ea typeface="Jost" pitchFamily="2" charset="0"/>
              </a:rPr>
              <a:t>Art. 207-208. Communication à des fins archivistiques, …</a:t>
            </a:r>
          </a:p>
          <a:p>
            <a:pPr marL="457200" lvl="1" indent="0">
              <a:buNone/>
            </a:pPr>
            <a:endParaRPr lang="fr-BE" dirty="0">
              <a:latin typeface="Jost" pitchFamily="2" charset="0"/>
              <a:ea typeface="Jost" pitchFamily="2" charset="0"/>
            </a:endParaRPr>
          </a:p>
        </p:txBody>
      </p:sp>
    </p:spTree>
    <p:extLst>
      <p:ext uri="{BB962C8B-B14F-4D97-AF65-F5344CB8AC3E}">
        <p14:creationId xmlns:p14="http://schemas.microsoft.com/office/powerpoint/2010/main" val="53121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62360-845F-834C-ADEF-683A4A6EC934}"/>
              </a:ext>
            </a:extLst>
          </p:cNvPr>
          <p:cNvSpPr>
            <a:spLocks noGrp="1"/>
          </p:cNvSpPr>
          <p:nvPr>
            <p:ph type="title"/>
          </p:nvPr>
        </p:nvSpPr>
        <p:spPr>
          <a:xfrm>
            <a:off x="5560540" y="365125"/>
            <a:ext cx="6351374" cy="4355156"/>
          </a:xfrm>
        </p:spPr>
        <p:txBody>
          <a:bodyPr/>
          <a:lstStyle/>
          <a:p>
            <a:r>
              <a:rPr lang="fr-FR" dirty="0">
                <a:latin typeface="Jost" pitchFamily="2" charset="0"/>
                <a:ea typeface="Jost" pitchFamily="2" charset="0"/>
              </a:rPr>
              <a:t>Pourquoi discuter avec un gestionnaire de l’information ?</a:t>
            </a:r>
            <a:br>
              <a:rPr lang="fr-FR" dirty="0">
                <a:latin typeface="Jost" pitchFamily="2" charset="0"/>
                <a:ea typeface="Jost" pitchFamily="2" charset="0"/>
              </a:rPr>
            </a:br>
            <a:endParaRPr lang="fr-FR" dirty="0"/>
          </a:p>
        </p:txBody>
      </p:sp>
      <p:pic>
        <p:nvPicPr>
          <p:cNvPr id="10" name="Image 9">
            <a:extLst>
              <a:ext uri="{FF2B5EF4-FFF2-40B4-BE49-F238E27FC236}">
                <a16:creationId xmlns:a16="http://schemas.microsoft.com/office/drawing/2014/main" id="{AD624F75-17DB-F942-92EA-966D28790A8B}"/>
              </a:ext>
            </a:extLst>
          </p:cNvPr>
          <p:cNvPicPr>
            <a:picLocks noChangeAspect="1"/>
          </p:cNvPicPr>
          <p:nvPr/>
        </p:nvPicPr>
        <p:blipFill>
          <a:blip r:embed="rId2"/>
          <a:stretch>
            <a:fillRect/>
          </a:stretch>
        </p:blipFill>
        <p:spPr>
          <a:xfrm>
            <a:off x="185351" y="5352993"/>
            <a:ext cx="2758983" cy="1382250"/>
          </a:xfrm>
          <a:prstGeom prst="rect">
            <a:avLst/>
          </a:prstGeom>
        </p:spPr>
      </p:pic>
      <p:pic>
        <p:nvPicPr>
          <p:cNvPr id="5" name="Image 4" descr="Une image contenant ciel, extérieur, bâtiment, bâtiment gouvernemental&#10;&#10;Description générée automatiquement">
            <a:extLst>
              <a:ext uri="{FF2B5EF4-FFF2-40B4-BE49-F238E27FC236}">
                <a16:creationId xmlns:a16="http://schemas.microsoft.com/office/drawing/2014/main" id="{CE1AABF1-C05A-0C48-B6C3-421B69F4B0FF}"/>
              </a:ext>
            </a:extLst>
          </p:cNvPr>
          <p:cNvPicPr>
            <a:picLocks noChangeAspect="1"/>
          </p:cNvPicPr>
          <p:nvPr/>
        </p:nvPicPr>
        <p:blipFill rotWithShape="1">
          <a:blip r:embed="rId3"/>
          <a:srcRect l="24805" r="7928"/>
          <a:stretch/>
        </p:blipFill>
        <p:spPr>
          <a:xfrm>
            <a:off x="368615" y="814175"/>
            <a:ext cx="4579710" cy="4538818"/>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37A43E9B-F06E-8F4D-A8A1-853B32740528}"/>
              </a:ext>
            </a:extLst>
          </p:cNvPr>
          <p:cNvPicPr>
            <a:picLocks noChangeAspect="1"/>
          </p:cNvPicPr>
          <p:nvPr/>
        </p:nvPicPr>
        <p:blipFill>
          <a:blip r:embed="rId4"/>
          <a:stretch>
            <a:fillRect/>
          </a:stretch>
        </p:blipFill>
        <p:spPr>
          <a:xfrm>
            <a:off x="5609968" y="5169878"/>
            <a:ext cx="6582032" cy="1406319"/>
          </a:xfrm>
          <a:prstGeom prst="rect">
            <a:avLst/>
          </a:prstGeom>
        </p:spPr>
      </p:pic>
    </p:spTree>
    <p:extLst>
      <p:ext uri="{BB962C8B-B14F-4D97-AF65-F5344CB8AC3E}">
        <p14:creationId xmlns:p14="http://schemas.microsoft.com/office/powerpoint/2010/main" val="362715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latin typeface="Jost" pitchFamily="2" charset="0"/>
                <a:ea typeface="Jost" pitchFamily="2" charset="0"/>
              </a:rPr>
              <a:t>Pourquoi discuter avec un gestionnaire de l’information ?</a:t>
            </a:r>
          </a:p>
        </p:txBody>
      </p:sp>
      <p:sp>
        <p:nvSpPr>
          <p:cNvPr id="3" name="Espace réservé du contenu 2"/>
          <p:cNvSpPr>
            <a:spLocks noGrp="1"/>
          </p:cNvSpPr>
          <p:nvPr>
            <p:ph idx="1"/>
          </p:nvPr>
        </p:nvSpPr>
        <p:spPr/>
        <p:txBody>
          <a:bodyPr>
            <a:normAutofit fontScale="85000" lnSpcReduction="20000"/>
          </a:bodyPr>
          <a:lstStyle/>
          <a:p>
            <a:pPr marL="514350" indent="-514350">
              <a:buFont typeface="+mj-lt"/>
              <a:buAutoNum type="arabicPeriod"/>
            </a:pPr>
            <a:r>
              <a:rPr lang="fr-BE" dirty="0">
                <a:latin typeface="Jost" pitchFamily="2" charset="0"/>
                <a:ea typeface="Jost" pitchFamily="2" charset="0"/>
              </a:rPr>
              <a:t>Classer et sécuriser ses archives</a:t>
            </a:r>
          </a:p>
          <a:p>
            <a:pPr marL="457200" lvl="1" indent="0">
              <a:buNone/>
            </a:pPr>
            <a:r>
              <a:rPr lang="fr-BE" dirty="0">
                <a:latin typeface="Jost" pitchFamily="2" charset="0"/>
                <a:ea typeface="Jost" pitchFamily="2" charset="0"/>
              </a:rPr>
              <a:t>Intérêt pour l’archiviste : avoir des conseils pour la sécurité de ses locaux</a:t>
            </a:r>
          </a:p>
          <a:p>
            <a:pPr marL="457200" lvl="1" indent="0">
              <a:buNone/>
            </a:pPr>
            <a:r>
              <a:rPr lang="fr-BE" dirty="0">
                <a:latin typeface="Jost" pitchFamily="2" charset="0"/>
                <a:ea typeface="Jost" pitchFamily="2" charset="0"/>
              </a:rPr>
              <a:t>Intérêt pour le DPO : avoir une vision d’ensemble de la production documentaire, informer les citoyens</a:t>
            </a:r>
          </a:p>
          <a:p>
            <a:pPr marL="457200" lvl="1" indent="0">
              <a:buNone/>
            </a:pPr>
            <a:r>
              <a:rPr lang="fr-BE" dirty="0">
                <a:latin typeface="Jost" pitchFamily="2" charset="0"/>
                <a:ea typeface="Jost" pitchFamily="2" charset="0"/>
              </a:rPr>
              <a:t>Intérêt pour les deux : gagner en visibilité par des projets communs, conscientiser au besoin d’espace d’archivage pour la gestion cohérente des données.</a:t>
            </a:r>
          </a:p>
          <a:p>
            <a:pPr marL="514350" indent="-514350">
              <a:buFont typeface="+mj-lt"/>
              <a:buAutoNum type="arabicPeriod"/>
            </a:pPr>
            <a:r>
              <a:rPr lang="fr-BE" dirty="0">
                <a:latin typeface="Jost" pitchFamily="2" charset="0"/>
                <a:ea typeface="Jost" pitchFamily="2" charset="0"/>
              </a:rPr>
              <a:t>Conserver</a:t>
            </a:r>
          </a:p>
          <a:p>
            <a:pPr marL="457200" lvl="1" indent="0">
              <a:buNone/>
            </a:pPr>
            <a:r>
              <a:rPr lang="fr-BE" dirty="0">
                <a:latin typeface="Jost" pitchFamily="2" charset="0"/>
                <a:ea typeface="Jost" pitchFamily="2" charset="0"/>
              </a:rPr>
              <a:t>Durée de conservation des données en fonction de la nature des documents</a:t>
            </a:r>
          </a:p>
          <a:p>
            <a:pPr marL="457200" lvl="1" indent="0">
              <a:buNone/>
            </a:pPr>
            <a:r>
              <a:rPr lang="fr-BE" dirty="0">
                <a:latin typeface="Jost" pitchFamily="2" charset="0"/>
                <a:ea typeface="Jost" pitchFamily="2" charset="0"/>
              </a:rPr>
              <a:t>Nécessité d’adapter le tableau de tri aux différents services existants dans un CPAS pour que celui-ci fasse sens pour les agents</a:t>
            </a:r>
          </a:p>
          <a:p>
            <a:pPr marL="514350" indent="-514350">
              <a:buFont typeface="+mj-lt"/>
              <a:buAutoNum type="arabicPeriod"/>
            </a:pPr>
            <a:r>
              <a:rPr lang="fr-BE" dirty="0">
                <a:latin typeface="Jost" pitchFamily="2" charset="0"/>
                <a:ea typeface="Jost" pitchFamily="2" charset="0"/>
              </a:rPr>
              <a:t>Détruire</a:t>
            </a:r>
          </a:p>
          <a:p>
            <a:pPr marL="457200" lvl="1" indent="0">
              <a:buNone/>
            </a:pPr>
            <a:r>
              <a:rPr lang="fr-BE" dirty="0">
                <a:latin typeface="Jost" pitchFamily="2" charset="0"/>
                <a:ea typeface="Jost" pitchFamily="2" charset="0"/>
              </a:rPr>
              <a:t>Délai légaux</a:t>
            </a:r>
          </a:p>
          <a:p>
            <a:pPr marL="457200" lvl="1" indent="0">
              <a:buNone/>
            </a:pPr>
            <a:r>
              <a:rPr lang="fr-BE" dirty="0">
                <a:latin typeface="Jost" pitchFamily="2" charset="0"/>
                <a:ea typeface="Jost" pitchFamily="2" charset="0"/>
              </a:rPr>
              <a:t>En pratique</a:t>
            </a:r>
          </a:p>
          <a:p>
            <a:pPr marL="457200" lvl="1" indent="0">
              <a:buNone/>
            </a:pPr>
            <a:r>
              <a:rPr lang="fr-BE" dirty="0">
                <a:latin typeface="Jost" pitchFamily="2" charset="0"/>
                <a:ea typeface="Jost" pitchFamily="2" charset="0"/>
              </a:rPr>
              <a:t>Brouillon, note, etc.</a:t>
            </a:r>
          </a:p>
          <a:p>
            <a:pPr marL="0" indent="0">
              <a:buNone/>
            </a:pPr>
            <a:endParaRPr lang="fr-BE" dirty="0">
              <a:latin typeface="Jost" pitchFamily="2" charset="0"/>
              <a:ea typeface="Jost" pitchFamily="2" charset="0"/>
            </a:endParaRPr>
          </a:p>
          <a:p>
            <a:pPr marL="0" indent="0">
              <a:buNone/>
            </a:pPr>
            <a:endParaRPr lang="fr-BE" dirty="0">
              <a:latin typeface="Jost" pitchFamily="2" charset="0"/>
              <a:ea typeface="Jost" pitchFamily="2" charset="0"/>
            </a:endParaRPr>
          </a:p>
          <a:p>
            <a:pPr marL="0" indent="0">
              <a:buNone/>
            </a:pPr>
            <a:endParaRPr lang="fr-FR" dirty="0">
              <a:latin typeface="Jost" pitchFamily="2" charset="0"/>
              <a:ea typeface="Jost" pitchFamily="2" charset="0"/>
            </a:endParaRPr>
          </a:p>
        </p:txBody>
      </p:sp>
    </p:spTree>
    <p:extLst>
      <p:ext uri="{BB962C8B-B14F-4D97-AF65-F5344CB8AC3E}">
        <p14:creationId xmlns:p14="http://schemas.microsoft.com/office/powerpoint/2010/main" val="84914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latin typeface="Jost" pitchFamily="2" charset="0"/>
                <a:ea typeface="Jost" pitchFamily="2" charset="0"/>
              </a:rPr>
              <a:t>En guise de conclusion…</a:t>
            </a:r>
          </a:p>
        </p:txBody>
      </p:sp>
      <p:sp>
        <p:nvSpPr>
          <p:cNvPr id="3" name="Espace réservé du contenu 2"/>
          <p:cNvSpPr>
            <a:spLocks noGrp="1"/>
          </p:cNvSpPr>
          <p:nvPr>
            <p:ph idx="1"/>
          </p:nvPr>
        </p:nvSpPr>
        <p:spPr/>
        <p:txBody>
          <a:bodyPr>
            <a:normAutofit/>
          </a:bodyPr>
          <a:lstStyle/>
          <a:p>
            <a:r>
              <a:rPr lang="fr-FR" dirty="0">
                <a:latin typeface="Jost" pitchFamily="2" charset="0"/>
                <a:ea typeface="Jost" pitchFamily="2" charset="0"/>
              </a:rPr>
              <a:t>Deux sujets transversaux : RGPD et Archives</a:t>
            </a:r>
          </a:p>
          <a:p>
            <a:r>
              <a:rPr lang="fr-FR" dirty="0">
                <a:latin typeface="Jost" pitchFamily="2" charset="0"/>
                <a:ea typeface="Jost" pitchFamily="2" charset="0"/>
              </a:rPr>
              <a:t>Travailler avec votre archiviste, c’est : </a:t>
            </a:r>
          </a:p>
          <a:p>
            <a:pPr lvl="1"/>
            <a:r>
              <a:rPr lang="fr-FR" dirty="0">
                <a:latin typeface="Jost" pitchFamily="2" charset="0"/>
                <a:ea typeface="Jost" pitchFamily="2" charset="0"/>
              </a:rPr>
              <a:t>Mettre en commun des compétences</a:t>
            </a:r>
          </a:p>
          <a:p>
            <a:pPr lvl="1"/>
            <a:r>
              <a:rPr lang="fr-FR" dirty="0">
                <a:latin typeface="Jost" pitchFamily="2" charset="0"/>
                <a:ea typeface="Jost" pitchFamily="2" charset="0"/>
              </a:rPr>
              <a:t>Entraide, analyse, réflexion, audit, solution…</a:t>
            </a:r>
          </a:p>
          <a:p>
            <a:r>
              <a:rPr lang="fr-FR" dirty="0">
                <a:latin typeface="Jost" pitchFamily="2" charset="0"/>
                <a:ea typeface="Jost" pitchFamily="2" charset="0"/>
              </a:rPr>
              <a:t>Justifications légales</a:t>
            </a:r>
          </a:p>
          <a:p>
            <a:endParaRPr lang="fr-FR" dirty="0">
              <a:latin typeface="Jost" pitchFamily="2" charset="0"/>
              <a:ea typeface="Jost" pitchFamily="2" charset="0"/>
            </a:endParaRPr>
          </a:p>
        </p:txBody>
      </p:sp>
    </p:spTree>
    <p:extLst>
      <p:ext uri="{BB962C8B-B14F-4D97-AF65-F5344CB8AC3E}">
        <p14:creationId xmlns:p14="http://schemas.microsoft.com/office/powerpoint/2010/main" val="234259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62360-845F-834C-ADEF-683A4A6EC934}"/>
              </a:ext>
            </a:extLst>
          </p:cNvPr>
          <p:cNvSpPr>
            <a:spLocks noGrp="1"/>
          </p:cNvSpPr>
          <p:nvPr>
            <p:ph type="title"/>
          </p:nvPr>
        </p:nvSpPr>
        <p:spPr>
          <a:xfrm>
            <a:off x="1060621" y="2313503"/>
            <a:ext cx="10515600" cy="1010466"/>
          </a:xfrm>
        </p:spPr>
        <p:txBody>
          <a:bodyPr>
            <a:normAutofit/>
          </a:bodyPr>
          <a:lstStyle/>
          <a:p>
            <a:r>
              <a:rPr lang="fr-FR" sz="5400" b="1" dirty="0">
                <a:solidFill>
                  <a:srgbClr val="FF0000"/>
                </a:solidFill>
                <a:latin typeface="Jost" pitchFamily="2" charset="77"/>
                <a:ea typeface="Jost" pitchFamily="2" charset="77"/>
              </a:rPr>
              <a:t>MERCI</a:t>
            </a:r>
          </a:p>
        </p:txBody>
      </p:sp>
      <p:pic>
        <p:nvPicPr>
          <p:cNvPr id="5" name="Image 4" descr="Une image contenant texte&#10;&#10;Description générée automatiquement">
            <a:extLst>
              <a:ext uri="{FF2B5EF4-FFF2-40B4-BE49-F238E27FC236}">
                <a16:creationId xmlns:a16="http://schemas.microsoft.com/office/drawing/2014/main" id="{1A7C714E-4D18-4E46-AE15-165B4F9B8F9A}"/>
              </a:ext>
            </a:extLst>
          </p:cNvPr>
          <p:cNvPicPr>
            <a:picLocks noChangeAspect="1"/>
          </p:cNvPicPr>
          <p:nvPr/>
        </p:nvPicPr>
        <p:blipFill>
          <a:blip r:embed="rId2"/>
          <a:stretch>
            <a:fillRect/>
          </a:stretch>
        </p:blipFill>
        <p:spPr>
          <a:xfrm>
            <a:off x="5609968" y="5169878"/>
            <a:ext cx="6582032" cy="1406319"/>
          </a:xfrm>
          <a:prstGeom prst="rect">
            <a:avLst/>
          </a:prstGeom>
        </p:spPr>
      </p:pic>
      <p:pic>
        <p:nvPicPr>
          <p:cNvPr id="7" name="Image 6">
            <a:extLst>
              <a:ext uri="{FF2B5EF4-FFF2-40B4-BE49-F238E27FC236}">
                <a16:creationId xmlns:a16="http://schemas.microsoft.com/office/drawing/2014/main" id="{ED4F6F8C-7AA8-1D4A-BA4F-9EE58EC7B527}"/>
              </a:ext>
            </a:extLst>
          </p:cNvPr>
          <p:cNvPicPr>
            <a:picLocks noChangeAspect="1"/>
          </p:cNvPicPr>
          <p:nvPr/>
        </p:nvPicPr>
        <p:blipFill>
          <a:blip r:embed="rId3"/>
          <a:stretch>
            <a:fillRect/>
          </a:stretch>
        </p:blipFill>
        <p:spPr>
          <a:xfrm>
            <a:off x="5894174" y="958324"/>
            <a:ext cx="6003324" cy="3007664"/>
          </a:xfrm>
          <a:prstGeom prst="rect">
            <a:avLst/>
          </a:prstGeom>
        </p:spPr>
      </p:pic>
      <p:sp>
        <p:nvSpPr>
          <p:cNvPr id="4" name="Rectangle 3"/>
          <p:cNvSpPr/>
          <p:nvPr/>
        </p:nvSpPr>
        <p:spPr>
          <a:xfrm>
            <a:off x="119975" y="4923630"/>
            <a:ext cx="6096000" cy="2308324"/>
          </a:xfrm>
          <a:prstGeom prst="rect">
            <a:avLst/>
          </a:prstGeom>
        </p:spPr>
        <p:txBody>
          <a:bodyPr>
            <a:spAutoFit/>
          </a:bodyPr>
          <a:lstStyle/>
          <a:p>
            <a:pPr>
              <a:spcBef>
                <a:spcPts val="0"/>
              </a:spcBef>
              <a:spcAft>
                <a:spcPts val="0"/>
              </a:spcAft>
            </a:pPr>
            <a:r>
              <a:rPr lang="fr-BE" b="1" dirty="0"/>
              <a:t>Virginien HORGE</a:t>
            </a:r>
            <a:endParaRPr lang="fr-BE" dirty="0"/>
          </a:p>
          <a:p>
            <a:pPr>
              <a:spcBef>
                <a:spcPts val="0"/>
              </a:spcBef>
              <a:spcAft>
                <a:spcPts val="0"/>
              </a:spcAft>
            </a:pPr>
            <a:r>
              <a:rPr lang="fr-BE" b="1" dirty="0"/>
              <a:t>Attaché spécifique</a:t>
            </a:r>
            <a:br>
              <a:rPr lang="fr-BE" b="1" dirty="0"/>
            </a:br>
            <a:endParaRPr lang="fr-BE" dirty="0"/>
          </a:p>
          <a:p>
            <a:pPr>
              <a:spcBef>
                <a:spcPts val="0"/>
              </a:spcBef>
              <a:spcAft>
                <a:spcPts val="0"/>
              </a:spcAft>
            </a:pPr>
            <a:r>
              <a:rPr lang="fr-BE" b="1" dirty="0"/>
              <a:t>Archiviste - Délégué à la protection des données</a:t>
            </a:r>
            <a:br>
              <a:rPr lang="fr-BE" b="1" dirty="0"/>
            </a:br>
            <a:r>
              <a:rPr lang="fr-BE" b="1" dirty="0"/>
              <a:t>Service des Archives de la Ville de Mons </a:t>
            </a:r>
            <a:br>
              <a:rPr lang="fr-BE" b="1" dirty="0"/>
            </a:br>
            <a:r>
              <a:rPr lang="fr-BE" i="1" dirty="0">
                <a:hlinkClick r:id="rId4"/>
              </a:rPr>
              <a:t>virginien.horge@ville.mons.be</a:t>
            </a:r>
            <a:r>
              <a:rPr lang="fr-BE" i="1" dirty="0"/>
              <a:t> </a:t>
            </a:r>
            <a:endParaRPr lang="fr-BE" dirty="0"/>
          </a:p>
          <a:p>
            <a:pPr>
              <a:spcBef>
                <a:spcPts val="0"/>
              </a:spcBef>
              <a:spcAft>
                <a:spcPts val="0"/>
              </a:spcAft>
            </a:pPr>
            <a:br>
              <a:rPr lang="fr-BE" b="1" dirty="0"/>
            </a:br>
            <a:endParaRPr lang="fr-BE" dirty="0">
              <a:effectLst/>
            </a:endParaRPr>
          </a:p>
        </p:txBody>
      </p:sp>
    </p:spTree>
    <p:extLst>
      <p:ext uri="{BB962C8B-B14F-4D97-AF65-F5344CB8AC3E}">
        <p14:creationId xmlns:p14="http://schemas.microsoft.com/office/powerpoint/2010/main" val="16614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62360-845F-834C-ADEF-683A4A6EC934}"/>
              </a:ext>
            </a:extLst>
          </p:cNvPr>
          <p:cNvSpPr>
            <a:spLocks noGrp="1"/>
          </p:cNvSpPr>
          <p:nvPr>
            <p:ph type="title"/>
          </p:nvPr>
        </p:nvSpPr>
        <p:spPr>
          <a:xfrm>
            <a:off x="751936" y="365125"/>
            <a:ext cx="10515600" cy="1325563"/>
          </a:xfrm>
        </p:spPr>
        <p:txBody>
          <a:bodyPr/>
          <a:lstStyle/>
          <a:p>
            <a:r>
              <a:rPr lang="fr-FR" b="1" dirty="0">
                <a:latin typeface="Jost" pitchFamily="2" charset="0"/>
                <a:ea typeface="Jost" pitchFamily="2" charset="0"/>
              </a:rPr>
              <a:t>Plan de l’exposé</a:t>
            </a:r>
          </a:p>
        </p:txBody>
      </p:sp>
      <p:pic>
        <p:nvPicPr>
          <p:cNvPr id="12" name="Image 11" descr="Une image contenant texte&#10;&#10;Description générée automatiquement">
            <a:extLst>
              <a:ext uri="{FF2B5EF4-FFF2-40B4-BE49-F238E27FC236}">
                <a16:creationId xmlns:a16="http://schemas.microsoft.com/office/drawing/2014/main" id="{751C3A4F-4324-F840-9F06-3E890C6A46AA}"/>
              </a:ext>
            </a:extLst>
          </p:cNvPr>
          <p:cNvPicPr>
            <a:picLocks noChangeAspect="1"/>
          </p:cNvPicPr>
          <p:nvPr/>
        </p:nvPicPr>
        <p:blipFill>
          <a:blip r:embed="rId2"/>
          <a:stretch>
            <a:fillRect/>
          </a:stretch>
        </p:blipFill>
        <p:spPr>
          <a:xfrm>
            <a:off x="5609968" y="5169878"/>
            <a:ext cx="6582032" cy="1406319"/>
          </a:xfrm>
          <a:prstGeom prst="rect">
            <a:avLst/>
          </a:prstGeom>
        </p:spPr>
      </p:pic>
      <p:pic>
        <p:nvPicPr>
          <p:cNvPr id="13" name="Image 12">
            <a:extLst>
              <a:ext uri="{FF2B5EF4-FFF2-40B4-BE49-F238E27FC236}">
                <a16:creationId xmlns:a16="http://schemas.microsoft.com/office/drawing/2014/main" id="{34A2B945-64F6-654B-9C97-7AE172D5382D}"/>
              </a:ext>
            </a:extLst>
          </p:cNvPr>
          <p:cNvPicPr>
            <a:picLocks noChangeAspect="1"/>
          </p:cNvPicPr>
          <p:nvPr/>
        </p:nvPicPr>
        <p:blipFill>
          <a:blip r:embed="rId3"/>
          <a:stretch>
            <a:fillRect/>
          </a:stretch>
        </p:blipFill>
        <p:spPr>
          <a:xfrm>
            <a:off x="185351" y="5352993"/>
            <a:ext cx="2758983" cy="1382250"/>
          </a:xfrm>
          <a:prstGeom prst="rect">
            <a:avLst/>
          </a:prstGeom>
        </p:spPr>
      </p:pic>
      <p:sp>
        <p:nvSpPr>
          <p:cNvPr id="5" name="Titre 1">
            <a:extLst>
              <a:ext uri="{FF2B5EF4-FFF2-40B4-BE49-F238E27FC236}">
                <a16:creationId xmlns:a16="http://schemas.microsoft.com/office/drawing/2014/main" id="{5D162360-845F-834C-ADEF-683A4A6EC934}"/>
              </a:ext>
            </a:extLst>
          </p:cNvPr>
          <p:cNvSpPr txBox="1">
            <a:spLocks/>
          </p:cNvSpPr>
          <p:nvPr/>
        </p:nvSpPr>
        <p:spPr>
          <a:xfrm>
            <a:off x="751936" y="1690688"/>
            <a:ext cx="11342298" cy="33471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AutoNum type="arabicPeriod"/>
            </a:pPr>
            <a:r>
              <a:rPr lang="fr-FR" sz="2000" dirty="0">
                <a:latin typeface="Jost" pitchFamily="2" charset="0"/>
                <a:ea typeface="Jost" pitchFamily="2" charset="0"/>
              </a:rPr>
              <a:t>Rappel de la législation</a:t>
            </a:r>
          </a:p>
          <a:p>
            <a:pPr marL="971550" lvl="1" indent="-514350">
              <a:buAutoNum type="arabicPeriod"/>
            </a:pPr>
            <a:r>
              <a:rPr lang="fr-FR" sz="2000" dirty="0">
                <a:latin typeface="Jost" pitchFamily="2" charset="0"/>
                <a:ea typeface="Jost" pitchFamily="2" charset="0"/>
              </a:rPr>
              <a:t>Que dit le Règlement ?</a:t>
            </a:r>
          </a:p>
          <a:p>
            <a:pPr marL="971550" lvl="1" indent="-514350">
              <a:buAutoNum type="arabicPeriod"/>
            </a:pPr>
            <a:r>
              <a:rPr lang="fr-FR" sz="2000" dirty="0">
                <a:latin typeface="Jost" pitchFamily="2" charset="0"/>
                <a:ea typeface="Jost" pitchFamily="2" charset="0"/>
              </a:rPr>
              <a:t>Que prévoit la loi du 30 juillet 2018 ?</a:t>
            </a:r>
          </a:p>
          <a:p>
            <a:pPr marL="514350" indent="-514350">
              <a:buAutoNum type="arabicPeriod"/>
            </a:pPr>
            <a:r>
              <a:rPr lang="fr-FR" sz="2000" dirty="0">
                <a:latin typeface="Jost" pitchFamily="2" charset="0"/>
                <a:ea typeface="Jost" pitchFamily="2" charset="0"/>
              </a:rPr>
              <a:t>Pourquoi discuter avec un gestionnaire de l’information ?</a:t>
            </a:r>
          </a:p>
          <a:p>
            <a:pPr marL="971550" lvl="1" indent="-514350">
              <a:buAutoNum type="arabicPeriod"/>
            </a:pPr>
            <a:r>
              <a:rPr lang="fr-FR" sz="2000" dirty="0">
                <a:latin typeface="Jost" pitchFamily="2" charset="0"/>
                <a:ea typeface="Jost" pitchFamily="2" charset="0"/>
              </a:rPr>
              <a:t>Conserver</a:t>
            </a:r>
          </a:p>
          <a:p>
            <a:pPr marL="971550" lvl="1" indent="-514350">
              <a:buAutoNum type="arabicPeriod"/>
            </a:pPr>
            <a:r>
              <a:rPr lang="fr-FR" sz="2000" dirty="0">
                <a:latin typeface="Jost" pitchFamily="2" charset="0"/>
                <a:ea typeface="Jost" pitchFamily="2" charset="0"/>
              </a:rPr>
              <a:t>Classer</a:t>
            </a:r>
          </a:p>
          <a:p>
            <a:pPr marL="971550" lvl="1" indent="-514350">
              <a:buAutoNum type="arabicPeriod"/>
            </a:pPr>
            <a:r>
              <a:rPr lang="fr-FR" sz="2000" dirty="0">
                <a:latin typeface="Jost" pitchFamily="2" charset="0"/>
                <a:ea typeface="Jost" pitchFamily="2" charset="0"/>
              </a:rPr>
              <a:t>Détruire</a:t>
            </a:r>
          </a:p>
          <a:p>
            <a:r>
              <a:rPr lang="fr-FR" sz="2000" dirty="0">
                <a:latin typeface="Jost" pitchFamily="2" charset="0"/>
                <a:ea typeface="Jost" pitchFamily="2" charset="0"/>
              </a:rPr>
              <a:t>En guise de conclusion…</a:t>
            </a:r>
          </a:p>
          <a:p>
            <a:endParaRPr lang="fr-FR" sz="3200" dirty="0">
              <a:latin typeface="Jost" pitchFamily="2" charset="0"/>
              <a:ea typeface="Jost" pitchFamily="2" charset="0"/>
            </a:endParaRPr>
          </a:p>
        </p:txBody>
      </p:sp>
    </p:spTree>
    <p:extLst>
      <p:ext uri="{BB962C8B-B14F-4D97-AF65-F5344CB8AC3E}">
        <p14:creationId xmlns:p14="http://schemas.microsoft.com/office/powerpoint/2010/main" val="100672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62360-845F-834C-ADEF-683A4A6EC934}"/>
              </a:ext>
            </a:extLst>
          </p:cNvPr>
          <p:cNvSpPr>
            <a:spLocks noGrp="1"/>
          </p:cNvSpPr>
          <p:nvPr>
            <p:ph type="title"/>
          </p:nvPr>
        </p:nvSpPr>
        <p:spPr>
          <a:xfrm>
            <a:off x="751936" y="365125"/>
            <a:ext cx="10515600" cy="1325563"/>
          </a:xfrm>
        </p:spPr>
        <p:txBody>
          <a:bodyPr/>
          <a:lstStyle/>
          <a:p>
            <a:r>
              <a:rPr lang="fr-FR" b="1" dirty="0">
                <a:latin typeface="Jost" pitchFamily="2" charset="0"/>
                <a:ea typeface="Jost" pitchFamily="2" charset="0"/>
              </a:rPr>
              <a:t>Rappel de la législation</a:t>
            </a:r>
          </a:p>
        </p:txBody>
      </p:sp>
      <p:pic>
        <p:nvPicPr>
          <p:cNvPr id="12" name="Image 11" descr="Une image contenant texte&#10;&#10;Description générée automatiquement">
            <a:extLst>
              <a:ext uri="{FF2B5EF4-FFF2-40B4-BE49-F238E27FC236}">
                <a16:creationId xmlns:a16="http://schemas.microsoft.com/office/drawing/2014/main" id="{751C3A4F-4324-F840-9F06-3E890C6A46AA}"/>
              </a:ext>
            </a:extLst>
          </p:cNvPr>
          <p:cNvPicPr>
            <a:picLocks noChangeAspect="1"/>
          </p:cNvPicPr>
          <p:nvPr/>
        </p:nvPicPr>
        <p:blipFill>
          <a:blip r:embed="rId2"/>
          <a:stretch>
            <a:fillRect/>
          </a:stretch>
        </p:blipFill>
        <p:spPr>
          <a:xfrm>
            <a:off x="5609968" y="5169878"/>
            <a:ext cx="6582032" cy="1406319"/>
          </a:xfrm>
          <a:prstGeom prst="rect">
            <a:avLst/>
          </a:prstGeom>
        </p:spPr>
      </p:pic>
      <p:pic>
        <p:nvPicPr>
          <p:cNvPr id="13" name="Image 12">
            <a:extLst>
              <a:ext uri="{FF2B5EF4-FFF2-40B4-BE49-F238E27FC236}">
                <a16:creationId xmlns:a16="http://schemas.microsoft.com/office/drawing/2014/main" id="{34A2B945-64F6-654B-9C97-7AE172D5382D}"/>
              </a:ext>
            </a:extLst>
          </p:cNvPr>
          <p:cNvPicPr>
            <a:picLocks noChangeAspect="1"/>
          </p:cNvPicPr>
          <p:nvPr/>
        </p:nvPicPr>
        <p:blipFill>
          <a:blip r:embed="rId3"/>
          <a:stretch>
            <a:fillRect/>
          </a:stretch>
        </p:blipFill>
        <p:spPr>
          <a:xfrm>
            <a:off x="185351" y="5352993"/>
            <a:ext cx="2758983" cy="1382250"/>
          </a:xfrm>
          <a:prstGeom prst="rect">
            <a:avLst/>
          </a:prstGeom>
        </p:spPr>
      </p:pic>
      <p:sp>
        <p:nvSpPr>
          <p:cNvPr id="5" name="Titre 1">
            <a:extLst>
              <a:ext uri="{FF2B5EF4-FFF2-40B4-BE49-F238E27FC236}">
                <a16:creationId xmlns:a16="http://schemas.microsoft.com/office/drawing/2014/main" id="{5D162360-845F-834C-ADEF-683A4A6EC934}"/>
              </a:ext>
            </a:extLst>
          </p:cNvPr>
          <p:cNvSpPr txBox="1">
            <a:spLocks/>
          </p:cNvSpPr>
          <p:nvPr/>
        </p:nvSpPr>
        <p:spPr>
          <a:xfrm>
            <a:off x="751936" y="1690688"/>
            <a:ext cx="11342298" cy="3347138"/>
          </a:xfrm>
          <a:prstGeom prst="rect">
            <a:avLst/>
          </a:prstGeom>
        </p:spPr>
        <p:txBody>
          <a:bodyPr vert="horz" lIns="91440" tIns="45720" rIns="91440" bIns="45720" rtlCol="0" anchor="t" anchorCtr="0">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500" dirty="0">
                <a:latin typeface="Jost" pitchFamily="2" charset="0"/>
                <a:ea typeface="Jost" pitchFamily="2" charset="0"/>
              </a:rPr>
              <a:t>1. Que dit le Règlement ?</a:t>
            </a:r>
          </a:p>
          <a:p>
            <a:endParaRPr lang="fr-FR" sz="3500" dirty="0">
              <a:latin typeface="Jost" pitchFamily="2" charset="0"/>
              <a:ea typeface="Jost" pitchFamily="2" charset="0"/>
            </a:endParaRPr>
          </a:p>
          <a:p>
            <a:r>
              <a:rPr lang="fr-FR" sz="3500" dirty="0">
                <a:latin typeface="Jost" pitchFamily="2" charset="0"/>
                <a:ea typeface="Jost" pitchFamily="2" charset="0"/>
              </a:rPr>
              <a:t>Art. 89 du RGPD : </a:t>
            </a:r>
            <a:r>
              <a:rPr lang="fr-BE" sz="3500" dirty="0">
                <a:latin typeface="Jost" pitchFamily="2" charset="0"/>
                <a:ea typeface="Jost" pitchFamily="2" charset="0"/>
              </a:rPr>
              <a:t>Garanties et dérogations applicables au traitement à des fins archivistiques dans l'intérêt public, à des fins de recherche scientifique ou historique ou à des fins statistiques</a:t>
            </a:r>
          </a:p>
          <a:p>
            <a:endParaRPr lang="fr-BE" sz="3600" dirty="0">
              <a:latin typeface="Jost" pitchFamily="2" charset="0"/>
              <a:ea typeface="Jost" pitchFamily="2" charset="0"/>
            </a:endParaRPr>
          </a:p>
          <a:p>
            <a:pPr lvl="1"/>
            <a:r>
              <a:rPr lang="fr-BE" sz="3200" dirty="0">
                <a:latin typeface="Jost" pitchFamily="2" charset="0"/>
                <a:ea typeface="Jost" pitchFamily="2" charset="0"/>
              </a:rPr>
              <a:t>1.   </a:t>
            </a:r>
            <a:r>
              <a:rPr lang="fr-BE" sz="3200" b="1" dirty="0">
                <a:latin typeface="Jost" pitchFamily="2" charset="0"/>
                <a:ea typeface="Jost" pitchFamily="2" charset="0"/>
              </a:rPr>
              <a:t>Le traitement à des fins archivistiques dans l'intérêt public</a:t>
            </a:r>
            <a:r>
              <a:rPr lang="fr-BE" sz="3200" dirty="0">
                <a:latin typeface="Jost" pitchFamily="2" charset="0"/>
                <a:ea typeface="Jost" pitchFamily="2" charset="0"/>
              </a:rPr>
              <a:t>, à des fins de recherche scientifique ou historique, ou à des fins statistiques </a:t>
            </a:r>
            <a:r>
              <a:rPr lang="fr-BE" sz="3200" b="1" dirty="0">
                <a:latin typeface="Jost" pitchFamily="2" charset="0"/>
                <a:ea typeface="Jost" pitchFamily="2" charset="0"/>
              </a:rPr>
              <a:t>est soumis</a:t>
            </a:r>
            <a:r>
              <a:rPr lang="fr-BE" sz="3200" dirty="0">
                <a:latin typeface="Jost" pitchFamily="2" charset="0"/>
                <a:ea typeface="Jost" pitchFamily="2" charset="0"/>
              </a:rPr>
              <a:t>, conformément au présent règlement, </a:t>
            </a:r>
            <a:r>
              <a:rPr lang="fr-BE" sz="3200" b="1" dirty="0">
                <a:latin typeface="Jost" pitchFamily="2" charset="0"/>
                <a:ea typeface="Jost" pitchFamily="2" charset="0"/>
              </a:rPr>
              <a:t>à des garanties appropriées pour les droits et libertés de la personne concernée. </a:t>
            </a:r>
            <a:r>
              <a:rPr lang="fr-BE" sz="3200" dirty="0">
                <a:latin typeface="Jost" pitchFamily="2" charset="0"/>
                <a:ea typeface="Jost" pitchFamily="2" charset="0"/>
              </a:rPr>
              <a:t>Ces garanties garantissent la mise en place de mesures techniques et organisationnelles, en particulier pour assurer le respect du principe de </a:t>
            </a:r>
            <a:r>
              <a:rPr lang="fr-BE" sz="3200" b="1" dirty="0">
                <a:latin typeface="Jost" pitchFamily="2" charset="0"/>
                <a:ea typeface="Jost" pitchFamily="2" charset="0"/>
              </a:rPr>
              <a:t>minimisation des données</a:t>
            </a:r>
            <a:r>
              <a:rPr lang="fr-BE" sz="3200" dirty="0">
                <a:latin typeface="Jost" pitchFamily="2" charset="0"/>
                <a:ea typeface="Jost" pitchFamily="2" charset="0"/>
              </a:rPr>
              <a:t>. Ces mesures peuvent comprendre la </a:t>
            </a:r>
            <a:r>
              <a:rPr lang="fr-BE" sz="3200" dirty="0" err="1">
                <a:latin typeface="Jost" pitchFamily="2" charset="0"/>
                <a:ea typeface="Jost" pitchFamily="2" charset="0"/>
              </a:rPr>
              <a:t>pseudonymisation</a:t>
            </a:r>
            <a:r>
              <a:rPr lang="fr-BE" sz="3200" dirty="0">
                <a:latin typeface="Jost" pitchFamily="2" charset="0"/>
                <a:ea typeface="Jost" pitchFamily="2" charset="0"/>
              </a:rPr>
              <a:t>, </a:t>
            </a:r>
            <a:r>
              <a:rPr lang="fr-BE" sz="3200" b="1" dirty="0">
                <a:solidFill>
                  <a:srgbClr val="FF0000"/>
                </a:solidFill>
                <a:latin typeface="Jost" pitchFamily="2" charset="0"/>
                <a:ea typeface="Jost" pitchFamily="2" charset="0"/>
              </a:rPr>
              <a:t>dans la mesure où ces finalités peuvent être atteintes de cette manière. </a:t>
            </a:r>
            <a:r>
              <a:rPr lang="fr-BE" sz="3200" dirty="0">
                <a:latin typeface="Jost" pitchFamily="2" charset="0"/>
                <a:ea typeface="Jost" pitchFamily="2" charset="0"/>
              </a:rPr>
              <a:t>Chaque fois que ces finalités peuvent être atteintes par un traitement ultérieur ne permettant pas ou plus l'identification des personnes concernées, il convient de procéder de cette manière.</a:t>
            </a:r>
          </a:p>
        </p:txBody>
      </p:sp>
    </p:spTree>
    <p:extLst>
      <p:ext uri="{BB962C8B-B14F-4D97-AF65-F5344CB8AC3E}">
        <p14:creationId xmlns:p14="http://schemas.microsoft.com/office/powerpoint/2010/main" val="89462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62360-845F-834C-ADEF-683A4A6EC934}"/>
              </a:ext>
            </a:extLst>
          </p:cNvPr>
          <p:cNvSpPr>
            <a:spLocks noGrp="1"/>
          </p:cNvSpPr>
          <p:nvPr>
            <p:ph type="title"/>
          </p:nvPr>
        </p:nvSpPr>
        <p:spPr>
          <a:xfrm>
            <a:off x="751936" y="365125"/>
            <a:ext cx="10515600" cy="1325563"/>
          </a:xfrm>
        </p:spPr>
        <p:txBody>
          <a:bodyPr/>
          <a:lstStyle/>
          <a:p>
            <a:r>
              <a:rPr lang="fr-FR" b="1" dirty="0">
                <a:latin typeface="Jost" pitchFamily="2" charset="0"/>
                <a:ea typeface="Jost" pitchFamily="2" charset="0"/>
              </a:rPr>
              <a:t>Rappel de la législation</a:t>
            </a:r>
          </a:p>
        </p:txBody>
      </p:sp>
      <p:pic>
        <p:nvPicPr>
          <p:cNvPr id="12" name="Image 11" descr="Une image contenant texte&#10;&#10;Description générée automatiquement">
            <a:extLst>
              <a:ext uri="{FF2B5EF4-FFF2-40B4-BE49-F238E27FC236}">
                <a16:creationId xmlns:a16="http://schemas.microsoft.com/office/drawing/2014/main" id="{751C3A4F-4324-F840-9F06-3E890C6A46AA}"/>
              </a:ext>
            </a:extLst>
          </p:cNvPr>
          <p:cNvPicPr>
            <a:picLocks noChangeAspect="1"/>
          </p:cNvPicPr>
          <p:nvPr/>
        </p:nvPicPr>
        <p:blipFill>
          <a:blip r:embed="rId2"/>
          <a:stretch>
            <a:fillRect/>
          </a:stretch>
        </p:blipFill>
        <p:spPr>
          <a:xfrm>
            <a:off x="5609968" y="5169878"/>
            <a:ext cx="6582032" cy="1406319"/>
          </a:xfrm>
          <a:prstGeom prst="rect">
            <a:avLst/>
          </a:prstGeom>
        </p:spPr>
      </p:pic>
      <p:pic>
        <p:nvPicPr>
          <p:cNvPr id="13" name="Image 12">
            <a:extLst>
              <a:ext uri="{FF2B5EF4-FFF2-40B4-BE49-F238E27FC236}">
                <a16:creationId xmlns:a16="http://schemas.microsoft.com/office/drawing/2014/main" id="{34A2B945-64F6-654B-9C97-7AE172D5382D}"/>
              </a:ext>
            </a:extLst>
          </p:cNvPr>
          <p:cNvPicPr>
            <a:picLocks noChangeAspect="1"/>
          </p:cNvPicPr>
          <p:nvPr/>
        </p:nvPicPr>
        <p:blipFill>
          <a:blip r:embed="rId3"/>
          <a:stretch>
            <a:fillRect/>
          </a:stretch>
        </p:blipFill>
        <p:spPr>
          <a:xfrm>
            <a:off x="185351" y="5352993"/>
            <a:ext cx="2758983" cy="1382250"/>
          </a:xfrm>
          <a:prstGeom prst="rect">
            <a:avLst/>
          </a:prstGeom>
        </p:spPr>
      </p:pic>
      <p:sp>
        <p:nvSpPr>
          <p:cNvPr id="5" name="Titre 1">
            <a:extLst>
              <a:ext uri="{FF2B5EF4-FFF2-40B4-BE49-F238E27FC236}">
                <a16:creationId xmlns:a16="http://schemas.microsoft.com/office/drawing/2014/main" id="{5D162360-845F-834C-ADEF-683A4A6EC934}"/>
              </a:ext>
            </a:extLst>
          </p:cNvPr>
          <p:cNvSpPr txBox="1">
            <a:spLocks/>
          </p:cNvSpPr>
          <p:nvPr/>
        </p:nvSpPr>
        <p:spPr>
          <a:xfrm>
            <a:off x="751936" y="1690687"/>
            <a:ext cx="11342298" cy="3662305"/>
          </a:xfrm>
          <a:prstGeom prst="rect">
            <a:avLst/>
          </a:prstGeom>
        </p:spPr>
        <p:txBody>
          <a:bodyPr vert="horz" lIns="91440" tIns="45720" rIns="91440" bIns="45720" rtlCol="0" anchor="t" anchorCtr="0">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latin typeface="Jost" pitchFamily="2" charset="0"/>
                <a:ea typeface="Jost" pitchFamily="2" charset="0"/>
              </a:rPr>
              <a:t>1. Que dit le Règlement ?</a:t>
            </a:r>
          </a:p>
          <a:p>
            <a:endParaRPr lang="fr-FR" sz="4000" dirty="0">
              <a:latin typeface="Jost" pitchFamily="2" charset="0"/>
              <a:ea typeface="Jost" pitchFamily="2" charset="0"/>
            </a:endParaRPr>
          </a:p>
          <a:p>
            <a:r>
              <a:rPr lang="fr-FR" sz="4000" dirty="0">
                <a:latin typeface="Jost" pitchFamily="2" charset="0"/>
                <a:ea typeface="Jost" pitchFamily="2" charset="0"/>
              </a:rPr>
              <a:t>Art. 89 du RGPD : </a:t>
            </a:r>
            <a:r>
              <a:rPr lang="fr-BE" sz="4000" dirty="0">
                <a:latin typeface="Jost" pitchFamily="2" charset="0"/>
                <a:ea typeface="Jost" pitchFamily="2" charset="0"/>
              </a:rPr>
              <a:t>Garanties et dérogations applicables au traitement à des fins archivistiques dans l'intérêt public, à des fins de recherche scientifique ou historique ou à des fins statistiques</a:t>
            </a:r>
          </a:p>
          <a:p>
            <a:endParaRPr lang="fr-BE" sz="3600" dirty="0">
              <a:latin typeface="Jost" pitchFamily="2" charset="0"/>
              <a:ea typeface="Jost" pitchFamily="2" charset="0"/>
            </a:endParaRPr>
          </a:p>
          <a:p>
            <a:pPr lvl="1"/>
            <a:r>
              <a:rPr lang="fr-BE" sz="3800" dirty="0">
                <a:latin typeface="Jost" pitchFamily="2" charset="0"/>
                <a:ea typeface="Jost" pitchFamily="2" charset="0"/>
              </a:rPr>
              <a:t>2.   Lorsque des données à caractère personnel sont traitées à des fins de recherche scientifique ou historique ou à des fins statistiques …</a:t>
            </a:r>
          </a:p>
          <a:p>
            <a:pPr lvl="1"/>
            <a:r>
              <a:rPr lang="fr-BE" sz="3800" b="1" dirty="0">
                <a:latin typeface="Jost" pitchFamily="2" charset="0"/>
                <a:ea typeface="Jost" pitchFamily="2" charset="0"/>
              </a:rPr>
              <a:t>3.   Lorsque des données à caractère personnel sont traitées à des fins archivistiques dans l'intérêt public, le droit de l'Union ou le droit d'un État membre peut prévoir des dérogations aux droits visés aux articles 15, 16, 18, 19, 20 et 21, sous réserve des conditions et des garanties visées au paragraphe 1 du présent article, dans la mesure où ces droits risqueraient de rendre impossible ou d'entraver sérieusement la réalisation des finalités spécifiques et où de telles dérogations sont nécessaires pour atteindre ces finalités.</a:t>
            </a:r>
          </a:p>
          <a:p>
            <a:pPr lvl="1"/>
            <a:r>
              <a:rPr lang="fr-BE" sz="3800" dirty="0">
                <a:latin typeface="Jost" pitchFamily="2" charset="0"/>
                <a:ea typeface="Jost" pitchFamily="2" charset="0"/>
              </a:rPr>
              <a:t>4.   Lorsqu'un traitement visé aux paragraphes 2 et 3 sert dans le même temps une autre finalité, les dérogations sont applicables au seul traitement effectué aux fins visées auxdits paragraphes.</a:t>
            </a:r>
          </a:p>
        </p:txBody>
      </p:sp>
    </p:spTree>
    <p:extLst>
      <p:ext uri="{BB962C8B-B14F-4D97-AF65-F5344CB8AC3E}">
        <p14:creationId xmlns:p14="http://schemas.microsoft.com/office/powerpoint/2010/main" val="215630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Jost" pitchFamily="2" charset="0"/>
                <a:ea typeface="Jost" pitchFamily="2" charset="0"/>
              </a:rPr>
              <a:t>Rappel de la législation</a:t>
            </a:r>
            <a:endParaRPr lang="fr-BE" dirty="0"/>
          </a:p>
        </p:txBody>
      </p:sp>
      <p:sp>
        <p:nvSpPr>
          <p:cNvPr id="3" name="Espace réservé du contenu 2"/>
          <p:cNvSpPr>
            <a:spLocks noGrp="1"/>
          </p:cNvSpPr>
          <p:nvPr>
            <p:ph idx="1"/>
          </p:nvPr>
        </p:nvSpPr>
        <p:spPr/>
        <p:txBody>
          <a:bodyPr/>
          <a:lstStyle/>
          <a:p>
            <a:pPr marL="514350" indent="-514350">
              <a:buFont typeface="+mj-lt"/>
              <a:buAutoNum type="arabicPeriod" startAt="2"/>
            </a:pPr>
            <a:r>
              <a:rPr lang="fr-FR" dirty="0">
                <a:latin typeface="Jost" pitchFamily="2" charset="0"/>
                <a:ea typeface="Jost" pitchFamily="2" charset="0"/>
              </a:rPr>
              <a:t>Que prévoit la loi du 30 juillet 2018 ?</a:t>
            </a:r>
          </a:p>
          <a:p>
            <a:pPr marL="0" indent="0">
              <a:buNone/>
            </a:pPr>
            <a:endParaRPr lang="fr-BE" dirty="0"/>
          </a:p>
          <a:p>
            <a:pPr marL="0" indent="0">
              <a:buNone/>
            </a:pPr>
            <a:r>
              <a:rPr lang="fr-BE" dirty="0"/>
              <a:t>TITRE 4. - Traitement à des fins archivistiques dans l'intérêt public, à des fins de recherche scientifique ou historique ou à des fins statistiques visées à l'article 89, §§ 2 et 3, du Règlement</a:t>
            </a:r>
          </a:p>
          <a:p>
            <a:pPr marL="514350" indent="-514350">
              <a:buAutoNum type="arabicPeriod" startAt="2"/>
            </a:pPr>
            <a:endParaRPr lang="fr-FR" dirty="0">
              <a:latin typeface="Jost" pitchFamily="2" charset="0"/>
              <a:ea typeface="Jost" pitchFamily="2" charset="0"/>
            </a:endParaRPr>
          </a:p>
          <a:p>
            <a:endParaRPr lang="fr-BE" dirty="0"/>
          </a:p>
        </p:txBody>
      </p:sp>
    </p:spTree>
    <p:extLst>
      <p:ext uri="{BB962C8B-B14F-4D97-AF65-F5344CB8AC3E}">
        <p14:creationId xmlns:p14="http://schemas.microsoft.com/office/powerpoint/2010/main" val="201417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Jost" pitchFamily="2" charset="0"/>
                <a:ea typeface="Jost" pitchFamily="2" charset="0"/>
              </a:rPr>
              <a:t>Rappel de la législation</a:t>
            </a:r>
            <a:endParaRPr lang="fr-BE" dirty="0"/>
          </a:p>
        </p:txBody>
      </p:sp>
      <p:sp>
        <p:nvSpPr>
          <p:cNvPr id="3" name="Espace réservé du contenu 2"/>
          <p:cNvSpPr>
            <a:spLocks noGrp="1"/>
          </p:cNvSpPr>
          <p:nvPr>
            <p:ph idx="1"/>
          </p:nvPr>
        </p:nvSpPr>
        <p:spPr/>
        <p:txBody>
          <a:bodyPr>
            <a:normAutofit/>
          </a:bodyPr>
          <a:lstStyle/>
          <a:p>
            <a:pPr marL="514350" indent="-514350">
              <a:buFont typeface="+mj-lt"/>
              <a:buAutoNum type="arabicPeriod" startAt="2"/>
            </a:pPr>
            <a:r>
              <a:rPr lang="fr-FR" dirty="0">
                <a:latin typeface="Jost" pitchFamily="2" charset="0"/>
                <a:ea typeface="Jost" pitchFamily="2" charset="0"/>
              </a:rPr>
              <a:t>Que prévoit la loi du 30 juillet 2018 ?</a:t>
            </a:r>
          </a:p>
          <a:p>
            <a:pPr marL="0" indent="0">
              <a:buNone/>
            </a:pPr>
            <a:r>
              <a:rPr lang="fr-BE" dirty="0"/>
              <a:t>Art. 186. Explication du titre : dérogation</a:t>
            </a:r>
          </a:p>
          <a:p>
            <a:pPr marL="0" indent="0">
              <a:buNone/>
            </a:pPr>
            <a:r>
              <a:rPr lang="fr-BE" dirty="0">
                <a:latin typeface="Jost" pitchFamily="2" charset="0"/>
                <a:ea typeface="Jost" pitchFamily="2" charset="0"/>
              </a:rPr>
              <a:t>Art. 187. Dérogation supplémentaire si code de conduite</a:t>
            </a:r>
          </a:p>
          <a:p>
            <a:pPr marL="0" indent="0">
              <a:buNone/>
            </a:pPr>
            <a:r>
              <a:rPr lang="fr-BE" dirty="0">
                <a:latin typeface="Jost" pitchFamily="2" charset="0"/>
                <a:ea typeface="Jost" pitchFamily="2" charset="0"/>
              </a:rPr>
              <a:t>Art. 188. Définitions</a:t>
            </a:r>
          </a:p>
          <a:p>
            <a:pPr marL="0" indent="0">
              <a:buNone/>
            </a:pPr>
            <a:r>
              <a:rPr lang="fr-FR" dirty="0">
                <a:latin typeface="Jost" pitchFamily="2" charset="0"/>
                <a:ea typeface="Jost" pitchFamily="2" charset="0"/>
              </a:rPr>
              <a:t>Art. 189. Exception Sûreté de l’Etat</a:t>
            </a:r>
          </a:p>
          <a:p>
            <a:pPr marL="0" indent="0">
              <a:buNone/>
            </a:pPr>
            <a:r>
              <a:rPr lang="fr-FR" dirty="0">
                <a:latin typeface="Jost" pitchFamily="2" charset="0"/>
                <a:ea typeface="Jost" pitchFamily="2" charset="0"/>
              </a:rPr>
              <a:t>Art. 190. Rappel Désignation DPO</a:t>
            </a:r>
          </a:p>
          <a:p>
            <a:pPr marL="0" indent="0">
              <a:buNone/>
            </a:pPr>
            <a:r>
              <a:rPr lang="fr-FR" dirty="0">
                <a:latin typeface="Jost" pitchFamily="2" charset="0"/>
                <a:ea typeface="Jost" pitchFamily="2" charset="0"/>
              </a:rPr>
              <a:t>Art. 191. R</a:t>
            </a:r>
            <a:r>
              <a:rPr lang="fr-BE" dirty="0" err="1"/>
              <a:t>echerche</a:t>
            </a:r>
            <a:r>
              <a:rPr lang="fr-BE" dirty="0"/>
              <a:t> scientifique ou historique</a:t>
            </a:r>
            <a:endParaRPr lang="fr-FR" dirty="0">
              <a:latin typeface="Jost" pitchFamily="2" charset="0"/>
              <a:ea typeface="Jost" pitchFamily="2" charset="0"/>
            </a:endParaRPr>
          </a:p>
          <a:p>
            <a:endParaRPr lang="fr-BE" dirty="0"/>
          </a:p>
        </p:txBody>
      </p:sp>
    </p:spTree>
    <p:extLst>
      <p:ext uri="{BB962C8B-B14F-4D97-AF65-F5344CB8AC3E}">
        <p14:creationId xmlns:p14="http://schemas.microsoft.com/office/powerpoint/2010/main" val="1223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Jost" pitchFamily="2" charset="0"/>
                <a:ea typeface="Jost" pitchFamily="2" charset="0"/>
              </a:rPr>
              <a:t>Rappel de la législation</a:t>
            </a:r>
            <a:endParaRPr lang="fr-BE" dirty="0"/>
          </a:p>
        </p:txBody>
      </p:sp>
      <p:sp>
        <p:nvSpPr>
          <p:cNvPr id="3" name="Espace réservé du contenu 2"/>
          <p:cNvSpPr>
            <a:spLocks noGrp="1"/>
          </p:cNvSpPr>
          <p:nvPr>
            <p:ph idx="1"/>
          </p:nvPr>
        </p:nvSpPr>
        <p:spPr/>
        <p:txBody>
          <a:bodyPr>
            <a:normAutofit/>
          </a:bodyPr>
          <a:lstStyle/>
          <a:p>
            <a:pPr marL="514350" indent="-514350">
              <a:buFont typeface="+mj-lt"/>
              <a:buAutoNum type="arabicPeriod" startAt="2"/>
            </a:pPr>
            <a:r>
              <a:rPr lang="fr-FR" dirty="0">
                <a:latin typeface="Jost" pitchFamily="2" charset="0"/>
                <a:ea typeface="Jost" pitchFamily="2" charset="0"/>
              </a:rPr>
              <a:t>Que prévoit la loi du 30 juillet 2018 ?</a:t>
            </a:r>
          </a:p>
          <a:p>
            <a:pPr marL="457200" lvl="1" indent="0">
              <a:buNone/>
            </a:pPr>
            <a:r>
              <a:rPr lang="fr-BE" dirty="0">
                <a:latin typeface="Jost" pitchFamily="2" charset="0"/>
                <a:ea typeface="Jost" pitchFamily="2" charset="0"/>
              </a:rPr>
              <a:t>Art. 192. </a:t>
            </a:r>
          </a:p>
          <a:p>
            <a:pPr marL="457200" lvl="1" indent="0">
              <a:buNone/>
            </a:pPr>
            <a:r>
              <a:rPr lang="fr-BE" dirty="0">
                <a:latin typeface="Jost" pitchFamily="2" charset="0"/>
                <a:ea typeface="Jost" pitchFamily="2" charset="0"/>
              </a:rPr>
              <a:t>Préalablement à la collecte, et sans préjudice des articles 24 et 30 du Règlement, le responsable du traitement à des fins archivistiques dans l'intérêt public inclut dans le registre des activités de traitement les éléments suivants :</a:t>
            </a:r>
          </a:p>
          <a:p>
            <a:pPr marL="457200" lvl="1" indent="0">
              <a:buNone/>
            </a:pPr>
            <a:r>
              <a:rPr lang="fr-BE" b="1" dirty="0">
                <a:latin typeface="Jost" pitchFamily="2" charset="0"/>
                <a:ea typeface="Jost" pitchFamily="2" charset="0"/>
              </a:rPr>
              <a:t>1° la justification de l'intérêt public des archives conservées;</a:t>
            </a:r>
          </a:p>
          <a:p>
            <a:pPr marL="457200" lvl="1" indent="0">
              <a:buNone/>
            </a:pPr>
            <a:r>
              <a:rPr lang="fr-BE" b="1" dirty="0">
                <a:latin typeface="Jost" pitchFamily="2" charset="0"/>
                <a:ea typeface="Jost" pitchFamily="2" charset="0"/>
              </a:rPr>
              <a:t>2° les motifs pour lesquels l'exercice des droits de la personne concernée risque de rendre impossible ou d'entraver sérieusement la réalisation des finalités.</a:t>
            </a:r>
          </a:p>
        </p:txBody>
      </p:sp>
    </p:spTree>
    <p:extLst>
      <p:ext uri="{BB962C8B-B14F-4D97-AF65-F5344CB8AC3E}">
        <p14:creationId xmlns:p14="http://schemas.microsoft.com/office/powerpoint/2010/main" val="104207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Jost" pitchFamily="2" charset="0"/>
                <a:ea typeface="Jost" pitchFamily="2" charset="0"/>
              </a:rPr>
              <a:t>Rappel de la législation</a:t>
            </a:r>
            <a:endParaRPr lang="fr-BE" dirty="0"/>
          </a:p>
        </p:txBody>
      </p:sp>
      <p:sp>
        <p:nvSpPr>
          <p:cNvPr id="3" name="Espace réservé du contenu 2"/>
          <p:cNvSpPr>
            <a:spLocks noGrp="1"/>
          </p:cNvSpPr>
          <p:nvPr>
            <p:ph idx="1"/>
          </p:nvPr>
        </p:nvSpPr>
        <p:spPr/>
        <p:txBody>
          <a:bodyPr>
            <a:normAutofit/>
          </a:bodyPr>
          <a:lstStyle/>
          <a:p>
            <a:pPr marL="514350" indent="-514350">
              <a:buFont typeface="+mj-lt"/>
              <a:buAutoNum type="arabicPeriod" startAt="2"/>
            </a:pPr>
            <a:r>
              <a:rPr lang="fr-FR" dirty="0">
                <a:latin typeface="Jost" pitchFamily="2" charset="0"/>
                <a:ea typeface="Jost" pitchFamily="2" charset="0"/>
              </a:rPr>
              <a:t>Que prévoit la loi du 30 juillet 2018 ?</a:t>
            </a:r>
          </a:p>
          <a:p>
            <a:pPr marL="457200" lvl="1" indent="0">
              <a:buNone/>
            </a:pPr>
            <a:r>
              <a:rPr lang="fr-BE" dirty="0">
                <a:latin typeface="Jost" pitchFamily="2" charset="0"/>
                <a:ea typeface="Jost" pitchFamily="2" charset="0"/>
              </a:rPr>
              <a:t>Art. 193. Sans préjudice de l'article 13 du Règlement, le responsable du traitement qui collecte des données à caractère personnel auprès de la personne concernée, informe celle-ci :</a:t>
            </a:r>
          </a:p>
          <a:p>
            <a:pPr marL="457200" lvl="1" indent="0">
              <a:buNone/>
            </a:pPr>
            <a:r>
              <a:rPr lang="fr-BE" b="1" dirty="0">
                <a:latin typeface="Jost" pitchFamily="2" charset="0"/>
                <a:ea typeface="Jost" pitchFamily="2" charset="0"/>
              </a:rPr>
              <a:t>1° du fait que les données seront </a:t>
            </a:r>
            <a:r>
              <a:rPr lang="fr-BE" b="1" dirty="0" err="1">
                <a:latin typeface="Jost" pitchFamily="2" charset="0"/>
                <a:ea typeface="Jost" pitchFamily="2" charset="0"/>
              </a:rPr>
              <a:t>anonymisées</a:t>
            </a:r>
            <a:r>
              <a:rPr lang="fr-BE" b="1" dirty="0">
                <a:latin typeface="Jost" pitchFamily="2" charset="0"/>
                <a:ea typeface="Jost" pitchFamily="2" charset="0"/>
              </a:rPr>
              <a:t> ou non;</a:t>
            </a:r>
          </a:p>
          <a:p>
            <a:pPr marL="457200" lvl="1" indent="0">
              <a:buNone/>
            </a:pPr>
            <a:r>
              <a:rPr lang="fr-BE" b="1" dirty="0">
                <a:latin typeface="Jost" pitchFamily="2" charset="0"/>
                <a:ea typeface="Jost" pitchFamily="2" charset="0"/>
              </a:rPr>
              <a:t>2° des motifs pour lesquels l'exercice des droits de la personne concernée risque de rendre impossible ou d'entraver sérieusement la réalisation des finalités.</a:t>
            </a:r>
          </a:p>
        </p:txBody>
      </p:sp>
    </p:spTree>
    <p:extLst>
      <p:ext uri="{BB962C8B-B14F-4D97-AF65-F5344CB8AC3E}">
        <p14:creationId xmlns:p14="http://schemas.microsoft.com/office/powerpoint/2010/main" val="169651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Jost" pitchFamily="2" charset="0"/>
                <a:ea typeface="Jost" pitchFamily="2" charset="0"/>
              </a:rPr>
              <a:t>Rappel de la législation</a:t>
            </a:r>
            <a:endParaRPr lang="fr-BE" dirty="0"/>
          </a:p>
        </p:txBody>
      </p:sp>
      <p:sp>
        <p:nvSpPr>
          <p:cNvPr id="3" name="Espace réservé du contenu 2"/>
          <p:cNvSpPr>
            <a:spLocks noGrp="1"/>
          </p:cNvSpPr>
          <p:nvPr>
            <p:ph idx="1"/>
          </p:nvPr>
        </p:nvSpPr>
        <p:spPr/>
        <p:txBody>
          <a:bodyPr>
            <a:normAutofit fontScale="92500" lnSpcReduction="10000"/>
          </a:bodyPr>
          <a:lstStyle/>
          <a:p>
            <a:pPr marL="514350" indent="-514350">
              <a:buFont typeface="+mj-lt"/>
              <a:buAutoNum type="arabicPeriod" startAt="2"/>
            </a:pPr>
            <a:r>
              <a:rPr lang="fr-FR" dirty="0">
                <a:latin typeface="Jost" pitchFamily="2" charset="0"/>
                <a:ea typeface="Jost" pitchFamily="2" charset="0"/>
              </a:rPr>
              <a:t>Que prévoit la loi du 30 juillet 2018 ?</a:t>
            </a:r>
          </a:p>
          <a:p>
            <a:pPr marL="457200" lvl="1" indent="0">
              <a:buNone/>
            </a:pPr>
            <a:r>
              <a:rPr lang="fr-BE" dirty="0">
                <a:latin typeface="Jost" pitchFamily="2" charset="0"/>
                <a:ea typeface="Jost" pitchFamily="2" charset="0"/>
              </a:rPr>
              <a:t>Art. 194. Lorsque les données à caractère personnel n'ont pas été collectées auprès de la personne concernée, le responsable du traitement conclut une convention avec le responsable du traitement initial.</a:t>
            </a:r>
          </a:p>
          <a:p>
            <a:pPr marL="457200" lvl="1" indent="0">
              <a:buNone/>
            </a:pPr>
            <a:r>
              <a:rPr lang="fr-BE" dirty="0">
                <a:latin typeface="Jost" pitchFamily="2" charset="0"/>
                <a:ea typeface="Jost" pitchFamily="2" charset="0"/>
              </a:rPr>
              <a:t>L'alinéa 1er ne s'applique pas lorsque :</a:t>
            </a:r>
          </a:p>
          <a:p>
            <a:pPr marL="457200" lvl="1" indent="0">
              <a:buNone/>
            </a:pPr>
            <a:r>
              <a:rPr lang="fr-BE" dirty="0">
                <a:latin typeface="Jost" pitchFamily="2" charset="0"/>
                <a:ea typeface="Jost" pitchFamily="2" charset="0"/>
              </a:rPr>
              <a:t>1° le traitement se rapporte à des données rendues publiques;</a:t>
            </a:r>
          </a:p>
          <a:p>
            <a:pPr marL="457200" lvl="1" indent="0">
              <a:buNone/>
            </a:pPr>
            <a:r>
              <a:rPr lang="fr-BE" b="1" dirty="0">
                <a:latin typeface="Jost" pitchFamily="2" charset="0"/>
                <a:ea typeface="Jost" pitchFamily="2" charset="0"/>
              </a:rPr>
              <a:t>2° le droit de l'Union européenne, une loi, un décret ou une ordonnance :</a:t>
            </a:r>
          </a:p>
          <a:p>
            <a:pPr marL="457200" lvl="1" indent="0">
              <a:buNone/>
            </a:pPr>
            <a:r>
              <a:rPr lang="fr-BE" b="1" dirty="0">
                <a:latin typeface="Jost" pitchFamily="2" charset="0"/>
                <a:ea typeface="Jost" pitchFamily="2" charset="0"/>
              </a:rPr>
              <a:t>a) donne pour mandat au responsable du traitement de traiter des données à caractère personnel à des fins archivistiques dans l'intérêt public</a:t>
            </a:r>
            <a:r>
              <a:rPr lang="fr-BE" dirty="0">
                <a:latin typeface="Jost" pitchFamily="2" charset="0"/>
                <a:ea typeface="Jost" pitchFamily="2" charset="0"/>
              </a:rPr>
              <a:t>, à des fins de recherche scientifique ou historique ou à des fins statistiques; et</a:t>
            </a:r>
          </a:p>
          <a:p>
            <a:pPr marL="457200" lvl="1" indent="0">
              <a:buNone/>
            </a:pPr>
            <a:r>
              <a:rPr lang="fr-BE" dirty="0">
                <a:latin typeface="Jost" pitchFamily="2" charset="0"/>
                <a:ea typeface="Jost" pitchFamily="2" charset="0"/>
              </a:rPr>
              <a:t>b) interdit la réutilisation des données collectées à d'autres fins.</a:t>
            </a:r>
          </a:p>
          <a:p>
            <a:pPr marL="457200" lvl="1" indent="0">
              <a:buNone/>
            </a:pPr>
            <a:r>
              <a:rPr lang="fr-BE" dirty="0">
                <a:latin typeface="Jost" pitchFamily="2" charset="0"/>
                <a:ea typeface="Jost" pitchFamily="2" charset="0"/>
              </a:rPr>
              <a:t>En cas d'exemption de la conclusion d'une convention, le responsable du traitement informe le responsable du traitement initial de la collecte de données.</a:t>
            </a:r>
          </a:p>
        </p:txBody>
      </p:sp>
    </p:spTree>
    <p:extLst>
      <p:ext uri="{BB962C8B-B14F-4D97-AF65-F5344CB8AC3E}">
        <p14:creationId xmlns:p14="http://schemas.microsoft.com/office/powerpoint/2010/main" val="13820983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1123</Words>
  <Application>Microsoft Office PowerPoint</Application>
  <PresentationFormat>Grand écran</PresentationFormat>
  <Paragraphs>94</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Jost</vt:lpstr>
      <vt:lpstr>Thème Office</vt:lpstr>
      <vt:lpstr>Présentation PowerPoint</vt:lpstr>
      <vt:lpstr>Plan de l’exposé</vt:lpstr>
      <vt:lpstr>Rappel de la législation</vt:lpstr>
      <vt:lpstr>Rappel de la législation</vt:lpstr>
      <vt:lpstr>Rappel de la législation</vt:lpstr>
      <vt:lpstr>Rappel de la législation</vt:lpstr>
      <vt:lpstr>Rappel de la législation</vt:lpstr>
      <vt:lpstr>Rappel de la législation</vt:lpstr>
      <vt:lpstr>Rappel de la législation</vt:lpstr>
      <vt:lpstr>Rappel de la législation</vt:lpstr>
      <vt:lpstr>Pourquoi discuter avec un gestionnaire de l’information ? </vt:lpstr>
      <vt:lpstr>Pourquoi discuter avec un gestionnaire de l’information ?</vt:lpstr>
      <vt:lpstr>En guise de conclusion…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Nisolle</dc:creator>
  <cp:lastModifiedBy>Julie Genot</cp:lastModifiedBy>
  <cp:revision>12</cp:revision>
  <dcterms:created xsi:type="dcterms:W3CDTF">2021-12-30T09:35:51Z</dcterms:created>
  <dcterms:modified xsi:type="dcterms:W3CDTF">2022-12-05T18:04:26Z</dcterms:modified>
</cp:coreProperties>
</file>