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ink/ink1.xml" ContentType="application/inkml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4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5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6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7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62" r:id="rId3"/>
    <p:sldMasterId id="2147483672" r:id="rId4"/>
    <p:sldMasterId id="2147483710" r:id="rId5"/>
    <p:sldMasterId id="2147483702" r:id="rId6"/>
    <p:sldMasterId id="2147483717" r:id="rId7"/>
    <p:sldMasterId id="2147483720" r:id="rId8"/>
  </p:sldMasterIdLst>
  <p:notesMasterIdLst>
    <p:notesMasterId r:id="rId15"/>
  </p:notesMasterIdLst>
  <p:handoutMasterIdLst>
    <p:handoutMasterId r:id="rId16"/>
  </p:handoutMasterIdLst>
  <p:sldIdLst>
    <p:sldId id="307" r:id="rId9"/>
    <p:sldId id="314" r:id="rId10"/>
    <p:sldId id="303" r:id="rId11"/>
    <p:sldId id="304" r:id="rId12"/>
    <p:sldId id="305" r:id="rId13"/>
    <p:sldId id="306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4E0D"/>
    <a:srgbClr val="F8A6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167"/>
    <p:restoredTop sz="94694"/>
  </p:normalViewPr>
  <p:slideViewPr>
    <p:cSldViewPr snapToGrid="0" snapToObjects="1">
      <p:cViewPr varScale="1">
        <p:scale>
          <a:sx n="81" d="100"/>
          <a:sy n="81" d="100"/>
        </p:scale>
        <p:origin x="240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7" d="100"/>
          <a:sy n="97" d="100"/>
        </p:scale>
        <p:origin x="43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2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5982DFDD-E65F-7F4A-AFAC-E48D55083E3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E6EF537-9B65-B843-8D87-E5E5972F569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EB3B18-B1EC-274A-A284-FDBF6D334DBE}" type="datetimeFigureOut">
              <a:rPr lang="fr-FR" smtClean="0"/>
              <a:t>23/11/2022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AB7E610-FC31-E94F-B132-A8693346D2C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D055503-5B72-FD4E-901B-8CC34340CF2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3C569F-E2CB-9745-9C47-5F59AF2473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4105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22T09:09:20.92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549 0 24575,'3'54'0,"-1"-3"0,-2-12 0,0 5 0,0 7 0,0 29 0,0-5 0,0 7 0,0-19 0,0-18 0,0 3 0,0-8 0,0 1 0,-3-7 0,2-2 0,-2-3 0,3-5 0,-3 0 0,2-5 0,-2 1 0,0-3 0,3-5 0,-3 0 0,3-6 0,0 5 0,0-3 0,0 3 0,0 4 0,0 1 0,0 8 0,0 6 0,0 0 0,-3-1 0,2-5 0,-2-4 0,3-4 0,0-4 0,0-3 0,0-1 0,-4 0 0,-2 0 0,-4 0 0,2 0 0,-1 1 0,4 0 0,-1 2 0,0-4 0,0 1 0,1 0 0,-1-2 0,-4-1 0,4 0 0,-7-2 0,4 3 0,-3 3 0,0 0 0,0 3 0,3-3 0,-11 8 0,4-3 0,-6 4 0,6-1 0,4-5 0,0-3 0,2 0 0,2-4 0,2 1 0,-4-3 0,6 6 0,-3-2 0,7 10 0,0-1 0,0 8 0,0 1 0,-4 8 0,0 2 0,-7 4 0,2-5 0,-2 0 0,4-13 0,3-1 0,-1-8 0,4-3 0,-4-1 0,5 2 0,-3-3 0,3 6 0,-3-1 0,2 5 0,-4 3 0,4-1 0,-5 5 0,2-3 0,0 3 0,-2-8 0,5 0 0,-1-7 0,2-1 0,0 3 0,0-5 0,0 6 0,0-3 0,0-2 0,0 10 0,0 0 0,-4 11 0,-3 0 0,-1 1 0,-6 5 0,3-4 0,-4 3 0,3-4 0,2-8 0,4-1 0,0-11 0,0-1 0,1 0 0,-3-26 0,4 16 0,0-23 0,4 20 0,0-1 0,0-6 0,0 1 0,0-2 0,0 4 0,0 1 0,2 0 0,1-3 0,2 3 0,2 2 0,2 2 0,-1 3 0,3-1 0,3-1 0,7-1 0,11-3 0,2 0 0,1-1 0,3 0 0,-4 1 0,5 2 0,-4-1 0,-6 5 0,-9-5 0,-4 5 0,-7-1 0,-1 2 0,-2 14 0,-3-7 0,-1 13 0,-2-10 0,3 2 0,0 0 0,4 3 0,-1-2 0,0 3 0,3-4 0,-3 0 0,6-3 0,-3 0 0,3-3 0,4 0 0,0-2 0,13-1 0,-3-3 0,16 0 0,-6 0 0,4-4 0,-2-3 0,-4-2 0,1-2 0,-6 4 0,-9 0 0,-4 3 0,-7-1 0,0 2 0,-4-5 0,-2-1 0,-1-2 0,-2-9 0,0-6 0,-7-13 0,-3-12 0,-6 8 0,-1-16 0,1 17 0,-1-9 0,4 2 0,-2 9 0,6-4 0,-2 5 0,-1-5 0,6 8 0,-8-12 0,8 12 0,-2-13 0,1 9 0,3 0 0,0 7 0,0 8 0,2 4 0,1 9 0,-2 0 0,3 6 0,0-5 0,0 0 0,0-1 0,0-6 0,0 1 0,0-7 0,0 4 0,0-4 0,0 4 0,0 0 0,0 3 0,0 5 0,0 3 0,15 23 0,-4 0 0,16 24 0,-11 1 0,9 12 0,-7 6 0,4 13 0,-7 0 0,-1 7 0,-6-22 0,1 10 0,-1-22 0,1 12 0,-1-9 0,-1-7 0,1-6 0,-1-4 0,0-4 0,0-1 0,-1-4 0,1-4 0,-1 0 0,0-4 0,0 0 0,0-3 0,0-1 0,-1 0 0,-2-32 0,-1 9 0,-8-29 0,1 15 0,-6 0 0,0-4 0,3-2 0,-7-4 0,6 0 0,-2 0 0,3-5 0,4 3 0,-4-3 0,4 5 0,0 0 0,-3 0 0,6 0 0,-6 5 0,6 0 0,-5 5 0,5 4 0,-5 5 0,5 1 0,-1 2 0,-1-3 0,2 0 0,-5 1 0,5-5 0,-5-6 0,2 0 0,-4-3 0,4 4 0,1 4 0,0 1 0,2 4 0,-4 6 0,4 0 0,-1 4 0,-1-5 0,2 2 0,-5-6 0,2 2 0,1-3 0,-3 4 0,5-3 0,-2 9 0,1-5 0,1 8 0,-2-1 0,1-5 0,-2-1 0,1-8 0,0-2 0,3 3 0,-3-7 0,2 8 0,-2-4 0,3 4 0,0 3 0,-3 2 0,2 3 0,-4-1 0,2 1 0,-4 0 0,1-4 0,0 0 0,-1 0 0,1-4 0,-1 7 0,1-2 0,0 6 0,0 3 0,-4 3 0,1 3 0,-2 0 0,0 15 0,0 12 0,-1 21 0,-9 16 0,4 20 0,-12 3 0,16-37 0,0-2 0,-12 26 0,1 6 0,6-21 0,1-1 0,0-8 0,6-20 0,0-1 0,0-1 0,0-2 0,-3 3 0,2-1 0,0-7 0,1 3 0,1-8 0,1 0 0,3-7 0,0-1 0,1-2 0,-5-6 0,0-3 0,-1-4 0,3-1 0,2 2 0,3-2 0,-2-1 0,5-3 0,-3 3 0,3-4 0,0 3 0,0-8 0,0 8 0,0-5 0,0 6 0,0-1 0,0-1 0,0 3 0,9 2 0,-2 1 0,9 5 0,-5 0 0,5 0 0,-3 0 0,-1 0 0,0 0 0,-6 0 0,5-2 0,-3-4 0,1 0 0,-1-8 0,-2 0 0,0-2 0,1-4 0,-1 7 0,1-6 0,2 3 0,-2-4 0,3-4 0,-4 7 0,-2-2 0,-1 3 0,-3 3 0,0-6 0,0 2 0,0-2 0,0-1 0,0 0 0,0-4 0,0 3 0,0-3 0,0 4 0,0 0 0,0 0 0,0-4 0,0 3 0,0-3 0,0 4 0,0 0 0,0 1 0,0-1 0,0 3 0,0 4 0,0 5 0,0 0 0,0 0 0,0-3 0,0-4 0,0 3 0,5-4 0,6 0 0,3-1 0,6-1 0,-6-1 0,1 6 0,-2-3 0,-4 4 0,0 3 0,-3 0 0,-1 4 0,6-10 0,-1 5 0,5-9 0,-3 7 0,0 0 0,-2 0 0,-2 3 0,-2 0 0,-1 4 0,3-1 0,0 3 0,3 3 0,0 6 0,1 1 0,0 4 0,3-1 0,-1 6 0,2-3 0,-4 3 0,1-1 0,-1-2 0,-2 6 0,-1-6 0,-3 6 0,1-3 0,-1 1 0,0-2 0,0-6 0,-3 3 0,0-6 0,-16 2 0,-4-11 0,-12 1 0,-10-13 0,8 10 0,-12-10 0,9 10 0,-6-6 0,1 3 0,5 0 0,0 1 0,5-1 0,0 1 0,1-3 0,3 2 0,1-2 0,4 0 0,0 0 0,4 0 0,3 1 0,1 3 0,9 0 0,-5-3 0,7 0 0,-2-3 0,3 4 0,0-6 0,0 4 0,0-5 0,0 3 0,3 3 0,0 1 0,2-1 0,1 3 0,0-5 0,2 1 0,6-6 0,2 2 0,5-3 0,3 3 0,1 0 0,4 0 0,0-5 0,1 7 0,-5-5 0,-4 10 0,-6-3 0,-3 7 0,-3-2 0,0 4 0,1-1 0,0 2 0,4 0 0,-2 0 0,3 0 0,2 0 0,2 0 0,1 0 0,4 0 0,-3 3 0,3 3 0,0 5 0,-3 6 0,4 2 0,-3 2 0,-1 1 0,-6-1 0,2-1 0,-10 0 0,2-3 0,-2-2 0,-4-3 0,0-3 0,-3 0 0,0 1 0,0-3 0,-6 3 0,-1-4 0,-12 1 0,1-1 0,-6-2 0,4 2 0,1-5 0,-1 2 0,0-3 0,0 0 0,3 0 0,2 0 0,3 0 0,2-6 0,2 2 0,2-7 0,0 2 0,3-2 0,-3-1 0,3-4 0,-1-1 0,-2-2 0,3 2 0,-4-2 0,4 3 0,-3-1 0,5 4 0,-1 2 0,2 5 0,-3-5 0,6 36 0,-2-14 0,9 28 0,-3-15 0,3 5 0,1 1 0,-3 8 0,3-3 0,-3 4 0,0 0 0,-1-5 0,-3 4 0,0-8 0,-1-1 0,-3-1 0,3-7 0,-3 3 0,0-4 0,0 0 0,0-1 0,0 1 0,0 0 0,0 0 0,0 0 0,0-4 0,0 3 0,0-2 0,0 2 0,0 1 0,0 0 0,0-4 0,0 3 0,0-2 0,0 7 0,0 0 0,0 1 0,0 8 0,0-7 0,-7 16 0,1-1 0,-5-1 0,2 8 0,2-12 0,-5 13 0,3-9 0,-3 9 0,7-13 0,-2 7 0,6-13 0,-5-1 0,5-1 0,-2-11 0,3 6 0,0-10 0,0 0 0,0-5 0,0 0 0,0 0 0,0 3 0,0 1 0,0 2 0,0 3 0,0 7 0,0 0 0,0 10 0,-3-4 0,2 3 0,-5-8 0,2-1 0,0-8 0,1 0 0,1-7 0,1-1 0,-1 3 0,-1-2 0,0 5 0,-4 2 0,1 0 0,-1 0 0,1 0 0,0-4 0,2-3 0,-1 2 0,2-4 0,-3 1 0,-4-5 0,4-1 0,-8-2 0,2 3 0,-1 0 0,-3 1 0,4 1 0,3-4 0,-3 2 0,3-1 0,-3 2 0,-4 2 0,0 0 0,-4 1 0,0 0 0,0-1 0,-4 1 0,3 0 0,-3 0 0,8-1 0,0 0 0,4 0 0,3-2 0,0-2 0,2 1 0,-2-3 0,-2 5 0,-1-4 0,3 4 0,1-4 0,-1 1 0,0-2 0,-2 0 0,3 0 0,-3 0 0,0 0 0,2 0 0,-5 0 0,8 0 0,-8 3 0,7 0 0,-4 0 0,4 2 0,-2-5 0,-1 3 0,0-3 0,2 0 0,-2 0 0,2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22T08:54:44.91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363 1 24575,'0'75'0,"2"-35"0,-2 16 0,4-37 0,-3-4 0,3 7 0,-3-7 0,3 2 0,-3 1 0,3-3 0,-3 0 0,1-1 0,-2-2 0,0 2 0,0 1 0,0-3 0,0 2 0,2-5 0,-2 2 0,2-2 0,-2 0 0,2 2 0,-1-1 0,3 4 0,-3-2 0,3 5 0,-3-2 0,3 7 0,-1-9 0,-1 0 0,0-7 0,7 3 0,-7 8 0,7 10 0,-9 6 0,0-4 0,0 11 0,0-10 0,0 8 0,-5-6 0,3-7 0,-5-3 0,4-8 0,1-4 0,0-2 0,0 0 0,0 1 0,-2 0 0,-2 1 0,1-1 0,-1 2 0,1-2 0,1-1 0,-2 1 0,1-1 0,-1-2 0,0 2 0,0-3 0,-3 3 0,0 1 0,0 0 0,-1 5 0,1-2 0,-1 3 0,1-1 0,1 4 0,-2 0 0,2 0 0,0 2 0,-1-1 0,3-1 0,-2 2 0,4-7 0,-1 1 0,2-7 0,-1 1 0,2 0 0,0 0 0,-2 4 0,4-3 0,-2-1 0,2 2 0,0-3 0,-2 4 0,1 1 0,0-5 0,-1 5 0,1-4 0,0 0 0,-3 5 0,1-1 0,-4 1 0,3 1 0,-1-2 0,0 3 0,2-3 0,-1-3 0,4-1 0,-4 2 0,2 0 0,-1 5 0,-1 0 0,3 3 0,-3 0 0,3 3 0,-3-3 0,3 0 0,-3-1 0,3-5 0,-1 0 0,2-3 0,-2-1 0,-1 1 0,1 3 0,-2-3 0,1 5 0,-1-2 0,-1 0 0,0 2 0,3-5 0,-3 2 0,5 1 0,-2-3 0,0 3 0,2-4 0,-2 4 0,2 3 0,0 3 0,0 3 0,0 0 0,0 0 0,0-3 0,0 3 0,0-6 0,0 0 0,0-1 0,0-2 0,0 0 0,0-1 0,0-2 0,0-1 0,9 1 0,9-22 0,7-6 0,10-34 0,-3 1 0,7-17 0,0 3 0,-1 0 0,-9 15 0,12-15 0,-24 35 0,19-30 0,-21 34 0,5-15 0,-4 13 0,-3-3 0,-2 3 0,0 1 0,-5-1 0,2 4 0,-3 1 0,1 3 0,-1 3 0,0-3 0,0 6 0,0-5 0,-2 1 0,2-9 0,-5-1 0,6-8 0,-5-4 0,1 10 0,1-8 0,-2 13 0,1-3 0,1 1 0,0 6 0,0 0 0,1 5 0,-3 7 0,3-1 0,2 6 0,4 1 0,1 6 0,2 9 0,-5 11 0,3 8 0,-4 7 0,-1-4 0,-3 16 0,-3-19 0,0 18 0,0-22 0,0 7 0,0-8 0,0-4 0,0-3 0,0-6 0,0 2 0,0-5 0,0 5 0,0-5 0,0 5 0,0-2 0,0 3 0,0-1 0,0 1 0,2-1 0,-2 4 0,2 0 0,1 3 0,-3 0 0,3 0 0,-3 0 0,0 4 0,0-3 0,0 6 0,2-7 0,-1 7 0,3-3 0,-3 1 0,4 1 0,-2-1 0,0 2 0,3 1 0,-6-4 0,5 2 0,-4-5 0,4 6 0,-4-3 0,1 1 0,1 1 0,-3-5 0,3-1 0,-1 0 0,-1-3 0,1 0 0,0 2 0,1 1 0,3 1 0,-1 6 0,1 1 0,-1-6 0,0 1 0,0-13 0,-1 1 0,0-5 0,1 1 0,1 0 0,-2-1 0,3 0 0,2-25 0,-2 5 0,-1-19 0,-1 7 0,-4 0 0,1-3 0,-2-9 0,0 3 0,0-11 0,0 3 0,0-9 0,0-5 0,0-1 0,0 8 0,0 0 0,0 11 0,0-4 0,0 5 0,0 4 0,-5 5 0,1-9 0,-8 3 0,5-16 0,-3-2 0,2-40 0,4 18 0,1 20 0,2 1 0,1-8 0,0-19 0,0 21 0,0-8 0,0 10 0,0 11 0,0 5 0,0 7 0,0 5 0,-3-6 0,0 14 0,-6-14 0,3 13 0,-4-3 0,1-3 0,-2 3 0,0-1 0,2 2 0,2 6 0,2 0 0,2 4 0,-1-1 0,3 3 0,-1-2 0,2 4 0,0-1 0,0 0 0,0-1 0,0 0 0,0 2 0,0 2 0,-23 20 0,3 5 0,-14 12 0,10 1 0,10-8 0,3 0 0,3-1 0,-7 16 0,4-5 0,-6 17 0,8-7 0,2 8 0,-3 2 0,3-1 0,-3 4 0,3-15 0,1 8 0,-1-10 0,1 4 0,0-1 0,2-4 0,-1-4 0,4 0 0,-1-8 0,2-4 0,0 0 0,0-6 0,0 0 0,0-1 0,0-5 0,0 5 0,0-2 0,0 0 0,0 5 0,0-2 0,0 6 0,0 12 0,0-6 0,0 17 0,0-10 0,0 0 0,-6 0 0,-1-4 0,-2 3 0,-2 0 0,5-8 0,-2-1 0,5-6 0,-2 0 0,5-4 0,-5 1 0,5 2 0,-5-2 0,5 6 0,-5-3 0,2 6 0,0-2 0,-2 6 0,2-6 0,-3 6 0,1-6 0,0-1 0,-1 0 0,1-6 0,2 2 0,-1-2 0,1-1 0,-1 1 0,-3 3 0,3-2 0,-2 2 0,6-6 0,-5-1 0,5-4 0,-4 3 0,2-2 0,0 0 0,-4 4 0,4-7 0,-8 4 0,3-4 0,-4 1 0,2-1 0,2-1 0,-3 0 0,1 0 0,-2-1 0,0 1 0,2-4 0,-2 4 0,1-3 0,-4 1 0,5 0 0,-2-2 0,2 4 0,0-3 0,-2 1 0,2-1 0,-1 0 0,2 1 0,-2-1 0,2 1 0,-2 2 0,2 0 0,1-2 0,0 6 0,3-1 0,1 2 0,-3-1 0,10 1 0,3-6 0,5 4 0,0-7 0,-7 0 0,-13-15 0,7 11 0,-12-14 0,9 16 0,0-2 0,-2-7 0,2 6 0,-3-5 0,26 23 0,-15-7 0,20 11 0,-20-15 0,-2 1 0,10 3 0,-8-1 0,9 0 0,-6-1 0,-1-2 0,5 2 0,-2 0 0,0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898DEE-50AE-AB49-922C-2516EDF34124}" type="datetimeFigureOut">
              <a:rPr lang="fr-FR" smtClean="0"/>
              <a:t>23/11/2022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33CC0E-B8D8-FB44-9120-A9B93CEB8D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222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33CC0E-B8D8-FB44-9120-A9B93CEB8D52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2030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248EC8-9A33-7446-A0F3-71FF4B4423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896532" y="1625600"/>
            <a:ext cx="9008533" cy="2387600"/>
          </a:xfrm>
        </p:spPr>
        <p:txBody>
          <a:bodyPr anchor="b">
            <a:normAutofit/>
          </a:bodyPr>
          <a:lstStyle>
            <a:lvl1pPr algn="r">
              <a:defRPr sz="5400" b="1">
                <a:solidFill>
                  <a:srgbClr val="E84E0D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33D75D9-4A0A-4642-9C24-AE30309C5A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1066" y="4013200"/>
            <a:ext cx="9144000" cy="1117600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3888822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4E8966-1DA0-2243-A05A-12C39805E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5255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94B68E4-5AB1-B344-9345-5D18D779BD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2332" y="457201"/>
            <a:ext cx="4963055" cy="54038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AE6F250-D2DA-384B-9581-A0E2E6490C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45255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49399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C7648B3-21C4-314F-9FFD-DA4CDD73B7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400800" y="457201"/>
            <a:ext cx="4954588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89AD9BD0-5976-7C47-BADC-529DEC872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5255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9" name="Espace réservé du texte 3">
            <a:extLst>
              <a:ext uri="{FF2B5EF4-FFF2-40B4-BE49-F238E27FC236}">
                <a16:creationId xmlns:a16="http://schemas.microsoft.com/office/drawing/2014/main" id="{4125EA4D-9856-A44B-9B25-AFB5363EC8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45255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632574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E686B7-0A2C-EC40-9B5C-036D4F21E5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114DDAE-5B85-9845-A63A-106EA4A042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32949055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B85BE5-0C9C-3E4A-8067-D026673DB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B6E5B87-FD3F-1A48-90A2-604EB0AEB8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F0682F90-93FB-CA44-910E-7FC347CE668D}"/>
              </a:ext>
            </a:extLst>
          </p:cNvPr>
          <p:cNvCxnSpPr/>
          <p:nvPr userDrawn="1"/>
        </p:nvCxnSpPr>
        <p:spPr>
          <a:xfrm>
            <a:off x="838200" y="1504604"/>
            <a:ext cx="9004069" cy="0"/>
          </a:xfrm>
          <a:prstGeom prst="line">
            <a:avLst/>
          </a:prstGeom>
          <a:ln w="28575">
            <a:solidFill>
              <a:srgbClr val="F8A6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12261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7A3068-D12C-CD4E-B280-C4596BBA5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1B5F359-8671-3C42-BC01-A87FAF6F3B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8003986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1E9DB9-7259-C444-A474-7F69E1E41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623C942-3E90-9B4B-B6B1-9C2C6AF599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249C961-2F20-5B47-AD16-1B2F0BE422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80976EF3-0C9F-1B41-8AF3-36148313CF56}"/>
              </a:ext>
            </a:extLst>
          </p:cNvPr>
          <p:cNvCxnSpPr/>
          <p:nvPr userDrawn="1"/>
        </p:nvCxnSpPr>
        <p:spPr>
          <a:xfrm>
            <a:off x="838200" y="1504604"/>
            <a:ext cx="9004069" cy="0"/>
          </a:xfrm>
          <a:prstGeom prst="line">
            <a:avLst/>
          </a:prstGeom>
          <a:ln w="28575">
            <a:solidFill>
              <a:srgbClr val="F8A6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6222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18D8A3-A7E2-4444-A660-9B0B2CD36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C3537D2-789D-3849-887D-3DA90E5975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7422005-1F83-234C-9F5C-542193EF82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D498D5F-5B7A-B342-9934-6F8EE440EA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EE45667-2FF5-BA4F-84CD-FA59AF9B69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E4A5A42C-9C77-6841-A179-BB0AC9DFE89B}"/>
              </a:ext>
            </a:extLst>
          </p:cNvPr>
          <p:cNvCxnSpPr/>
          <p:nvPr userDrawn="1"/>
        </p:nvCxnSpPr>
        <p:spPr>
          <a:xfrm>
            <a:off x="838200" y="1504604"/>
            <a:ext cx="9004069" cy="0"/>
          </a:xfrm>
          <a:prstGeom prst="line">
            <a:avLst/>
          </a:prstGeom>
          <a:ln w="28575">
            <a:solidFill>
              <a:srgbClr val="F8A6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04723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5EC466-A166-E249-859D-CD85BD8D1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36865458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87227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76D2CD-DC7D-4B41-9641-DC5FA640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337C1C0-E5B6-554A-8C0B-23E3E802A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117BF69-B770-5C48-94F5-89CD2C690C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547223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5AD0E3-5255-6F47-AC08-30ECC6669A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156229"/>
            <a:ext cx="9533467" cy="2387600"/>
          </a:xfrm>
        </p:spPr>
        <p:txBody>
          <a:bodyPr anchor="b"/>
          <a:lstStyle>
            <a:lvl1pPr algn="l">
              <a:defRPr sz="6000" b="1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FCEB330-298A-CC44-B2B2-DFF747C7D9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35904"/>
            <a:ext cx="9533467" cy="1655762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F8A60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B5C1F30-FCBD-464D-8D2E-C53B56EBEED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F855C17-F265-0741-8E46-68D61D3932C2}" type="datetimeFigureOut">
              <a:rPr lang="fr-FR" smtClean="0"/>
              <a:t>23/11/2022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7B3919-57CD-AF49-8689-AFAC442BE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F8A504E-1D0F-F344-AB15-651D58BA6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FF0272-D3D0-1D4D-AD3D-4588B783C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48161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222DFE-C7DE-8241-AE2A-C3C46FBEC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FFA74C9-7946-F44C-92F1-EC93A40EE8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684B8E1-DF7F-0044-B669-37198591D4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2816767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E686B7-0A2C-EC40-9B5C-036D4F21E5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114DDAE-5B85-9845-A63A-106EA4A042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20550399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B85BE5-0C9C-3E4A-8067-D026673DB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B6E5B87-FD3F-1A48-90A2-604EB0AEB8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F0682F90-93FB-CA44-910E-7FC347CE668D}"/>
              </a:ext>
            </a:extLst>
          </p:cNvPr>
          <p:cNvCxnSpPr/>
          <p:nvPr userDrawn="1"/>
        </p:nvCxnSpPr>
        <p:spPr>
          <a:xfrm>
            <a:off x="838200" y="1099595"/>
            <a:ext cx="9004069" cy="0"/>
          </a:xfrm>
          <a:prstGeom prst="line">
            <a:avLst/>
          </a:prstGeom>
          <a:ln w="28575">
            <a:solidFill>
              <a:srgbClr val="F8A6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90108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7A3068-D12C-CD4E-B280-C4596BBA5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1B5F359-8671-3C42-BC01-A87FAF6F3B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5457661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1E9DB9-7259-C444-A474-7F69E1E41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623C942-3E90-9B4B-B6B1-9C2C6AF599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54238"/>
            <a:ext cx="5134337" cy="4822725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249C961-2F20-5B47-AD16-1B2F0BE422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54238"/>
            <a:ext cx="5134337" cy="482272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3950665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5EC466-A166-E249-859D-CD85BD8D1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39253061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FB254830-1F77-3745-B1DF-C88ECCCAAAC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156229"/>
            <a:ext cx="9533467" cy="2387600"/>
          </a:xfrm>
        </p:spPr>
        <p:txBody>
          <a:bodyPr anchor="b"/>
          <a:lstStyle>
            <a:lvl1pPr algn="l">
              <a:defRPr sz="6000" b="1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D51D9D4-346B-C54C-B14C-438A4F34BE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35904"/>
            <a:ext cx="9533467" cy="1655762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F8A60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31601782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252126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FB254830-1F77-3745-B1DF-C88ECCCAAAC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156229"/>
            <a:ext cx="9533467" cy="2387600"/>
          </a:xfrm>
        </p:spPr>
        <p:txBody>
          <a:bodyPr anchor="b"/>
          <a:lstStyle>
            <a:lvl1pPr algn="l">
              <a:defRPr sz="6000" b="1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D51D9D4-346B-C54C-B14C-438A4F34BE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35904"/>
            <a:ext cx="9533467" cy="1655762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F8A60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331578303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2182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7DCFAB-7A97-AA4F-8420-EF1EF9D9A4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4106F75-0189-2E4C-90E9-36B8847E32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204169641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FB254830-1F77-3745-B1DF-C88ECCCAAAC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156229"/>
            <a:ext cx="9533467" cy="2387600"/>
          </a:xfrm>
        </p:spPr>
        <p:txBody>
          <a:bodyPr anchor="b"/>
          <a:lstStyle>
            <a:lvl1pPr algn="l">
              <a:defRPr sz="6000" b="1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D51D9D4-346B-C54C-B14C-438A4F34BE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35904"/>
            <a:ext cx="9533467" cy="1655762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F8A60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389233047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7577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BE71FE2-B2D0-EA4D-A1EC-491B6B7311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7466" y="2005012"/>
            <a:ext cx="9186334" cy="4351338"/>
          </a:xfrm>
        </p:spPr>
        <p:txBody>
          <a:bodyPr/>
          <a:lstStyle>
            <a:lvl1pPr>
              <a:buClr>
                <a:srgbClr val="E84E0D"/>
              </a:buClr>
              <a:buSzPct val="150000"/>
              <a:defRPr/>
            </a:lvl1pPr>
            <a:lvl2pPr>
              <a:buClr>
                <a:srgbClr val="E84E0D"/>
              </a:buClr>
              <a:buSzPct val="150000"/>
              <a:defRPr/>
            </a:lvl2pPr>
            <a:lvl3pPr>
              <a:buClr>
                <a:srgbClr val="E84E0D"/>
              </a:buClr>
              <a:buSzPct val="150000"/>
              <a:defRPr/>
            </a:lvl3pPr>
            <a:lvl4pPr>
              <a:buClr>
                <a:srgbClr val="E84E0D"/>
              </a:buClr>
              <a:buSzPct val="150000"/>
              <a:defRPr/>
            </a:lvl4pPr>
            <a:lvl5pPr>
              <a:buClr>
                <a:srgbClr val="E84E0D"/>
              </a:buClr>
              <a:buSzPct val="150000"/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39D2C0F-2BAA-E149-8FCD-10EE9FFB68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96C98F9-D5E0-FE43-84D9-E57620F2814E}" type="datetimeFigureOut">
              <a:rPr lang="fr-FR" smtClean="0"/>
              <a:t>23/11/2022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D76739-FB40-CD42-B941-72607ABDD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30F945A-0D60-7F4A-833E-B3AA8A561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ACB7FE-8FD0-CF4A-9F47-B345104F840B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Espace réservé du titre 1">
            <a:extLst>
              <a:ext uri="{FF2B5EF4-FFF2-40B4-BE49-F238E27FC236}">
                <a16:creationId xmlns:a16="http://schemas.microsoft.com/office/drawing/2014/main" id="{1AE92E40-D7DE-F242-87A3-483DFDBE6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466" y="1193800"/>
            <a:ext cx="9533467" cy="700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3235114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013A44-C5D2-C547-A866-475196A53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61443FA-7B0F-6F4E-9C48-2D0D531A7B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589927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FDFEBC-C538-4241-8B9A-7420EE01BB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167466" y="2029662"/>
            <a:ext cx="4419600" cy="4130675"/>
          </a:xfrm>
        </p:spPr>
        <p:txBody>
          <a:bodyPr/>
          <a:lstStyle>
            <a:lvl1pPr>
              <a:buClr>
                <a:srgbClr val="E84E0D"/>
              </a:buClr>
              <a:buSzPct val="150000"/>
              <a:defRPr/>
            </a:lvl1pPr>
            <a:lvl2pPr>
              <a:buClr>
                <a:srgbClr val="E84E0D"/>
              </a:buClr>
              <a:buSzPct val="150000"/>
              <a:defRPr/>
            </a:lvl2pPr>
            <a:lvl3pPr>
              <a:buClr>
                <a:srgbClr val="E84E0D"/>
              </a:buClr>
              <a:buSzPct val="150000"/>
              <a:defRPr/>
            </a:lvl3pPr>
            <a:lvl4pPr>
              <a:buClr>
                <a:srgbClr val="E84E0D"/>
              </a:buClr>
              <a:buSzPct val="150000"/>
              <a:defRPr/>
            </a:lvl4pPr>
            <a:lvl5pPr>
              <a:buClr>
                <a:srgbClr val="E84E0D"/>
              </a:buClr>
              <a:buSzPct val="150000"/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FE8FC3C-88E2-8247-8B01-CE4154DCFD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88667" y="2029662"/>
            <a:ext cx="4859866" cy="4130675"/>
          </a:xfrm>
        </p:spPr>
        <p:txBody>
          <a:bodyPr/>
          <a:lstStyle>
            <a:lvl1pPr>
              <a:buClr>
                <a:srgbClr val="E84E0D"/>
              </a:buClr>
              <a:buSzPct val="150000"/>
              <a:defRPr/>
            </a:lvl1pPr>
            <a:lvl2pPr>
              <a:buClr>
                <a:srgbClr val="E84E0D"/>
              </a:buClr>
              <a:buSzPct val="150000"/>
              <a:defRPr/>
            </a:lvl2pPr>
            <a:lvl3pPr>
              <a:buClr>
                <a:srgbClr val="E84E0D"/>
              </a:buClr>
              <a:buSzPct val="150000"/>
              <a:defRPr/>
            </a:lvl3pPr>
            <a:lvl4pPr>
              <a:buClr>
                <a:srgbClr val="E84E0D"/>
              </a:buClr>
              <a:buSzPct val="150000"/>
              <a:defRPr/>
            </a:lvl4pPr>
            <a:lvl5pPr>
              <a:buClr>
                <a:srgbClr val="E84E0D"/>
              </a:buClr>
              <a:buSzPct val="150000"/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titre 1">
            <a:extLst>
              <a:ext uri="{FF2B5EF4-FFF2-40B4-BE49-F238E27FC236}">
                <a16:creationId xmlns:a16="http://schemas.microsoft.com/office/drawing/2014/main" id="{A872A055-8FA2-B447-8F1E-0CBE84776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466" y="1193800"/>
            <a:ext cx="9533467" cy="700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32453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2FD17A5-7033-584F-A4F7-6F215CBC42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466" y="1969827"/>
            <a:ext cx="4521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526EA25-DFE7-404C-9C56-288786802A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167466" y="2793739"/>
            <a:ext cx="4521200" cy="3684588"/>
          </a:xfrm>
        </p:spPr>
        <p:txBody>
          <a:bodyPr/>
          <a:lstStyle>
            <a:lvl1pPr>
              <a:buClr>
                <a:srgbClr val="E84E0D"/>
              </a:buClr>
              <a:buSzPct val="150000"/>
              <a:defRPr/>
            </a:lvl1pPr>
            <a:lvl2pPr>
              <a:buClr>
                <a:srgbClr val="E84E0D"/>
              </a:buClr>
              <a:buSzPct val="150000"/>
              <a:defRPr/>
            </a:lvl2pPr>
            <a:lvl3pPr>
              <a:buClr>
                <a:srgbClr val="E84E0D"/>
              </a:buClr>
              <a:buSzPct val="150000"/>
              <a:defRPr/>
            </a:lvl3pPr>
            <a:lvl4pPr>
              <a:buClr>
                <a:srgbClr val="E84E0D"/>
              </a:buClr>
              <a:buSzPct val="150000"/>
              <a:defRPr/>
            </a:lvl4pPr>
            <a:lvl5pPr>
              <a:buClr>
                <a:srgbClr val="E84E0D"/>
              </a:buClr>
              <a:buSzPct val="150000"/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364A476-DFC1-1F46-9AE1-F300D34CDF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41066" y="1969827"/>
            <a:ext cx="46243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44F5B2D-9CDA-564B-B26B-162EBE91DA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841066" y="2793739"/>
            <a:ext cx="4624388" cy="3684588"/>
          </a:xfrm>
        </p:spPr>
        <p:txBody>
          <a:bodyPr/>
          <a:lstStyle>
            <a:lvl1pPr>
              <a:buClr>
                <a:srgbClr val="E84E0D"/>
              </a:buClr>
              <a:buSzPct val="150000"/>
              <a:defRPr/>
            </a:lvl1pPr>
            <a:lvl2pPr>
              <a:buClr>
                <a:srgbClr val="E84E0D"/>
              </a:buClr>
              <a:buSzPct val="150000"/>
              <a:defRPr/>
            </a:lvl2pPr>
            <a:lvl3pPr>
              <a:buClr>
                <a:srgbClr val="E84E0D"/>
              </a:buClr>
              <a:buSzPct val="150000"/>
              <a:defRPr/>
            </a:lvl3pPr>
            <a:lvl4pPr>
              <a:buClr>
                <a:srgbClr val="E84E0D"/>
              </a:buClr>
              <a:buSzPct val="150000"/>
              <a:defRPr/>
            </a:lvl4pPr>
            <a:lvl5pPr>
              <a:buClr>
                <a:srgbClr val="E84E0D"/>
              </a:buClr>
              <a:buSzPct val="150000"/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1" name="Espace réservé du titre 1">
            <a:extLst>
              <a:ext uri="{FF2B5EF4-FFF2-40B4-BE49-F238E27FC236}">
                <a16:creationId xmlns:a16="http://schemas.microsoft.com/office/drawing/2014/main" id="{4A24ED1D-6653-1842-B27D-D1F826296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466" y="1193800"/>
            <a:ext cx="9533467" cy="700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3727372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C9B184-87DB-DD41-B97D-C61D78B0A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F79865B-851D-7442-85A1-CFCE987F65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96C98F9-D5E0-FE43-84D9-E57620F2814E}" type="datetimeFigureOut">
              <a:rPr lang="fr-FR" smtClean="0"/>
              <a:t>23/11/2022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0778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0488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customXml" Target="../ink/ink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7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7.pn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theme" Target="../theme/theme7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theme" Target="../theme/theme8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590F85A-A392-DD4D-8DB5-F40294480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Encre 3">
                <a:extLst>
                  <a:ext uri="{FF2B5EF4-FFF2-40B4-BE49-F238E27FC236}">
                    <a16:creationId xmlns:a16="http://schemas.microsoft.com/office/drawing/2014/main" id="{10D584E5-9E39-324F-9D76-0F107F79F4AD}"/>
                  </a:ext>
                </a:extLst>
              </p14:cNvPr>
              <p14:cNvContentPartPr/>
              <p14:nvPr userDrawn="1"/>
            </p14:nvContentPartPr>
            <p14:xfrm>
              <a:off x="2360940" y="1974420"/>
              <a:ext cx="361440" cy="856440"/>
            </p14:xfrm>
          </p:contentPart>
        </mc:Choice>
        <mc:Fallback xmlns="">
          <p:pic>
            <p:nvPicPr>
              <p:cNvPr id="4" name="Encre 3">
                <a:extLst>
                  <a:ext uri="{FF2B5EF4-FFF2-40B4-BE49-F238E27FC236}">
                    <a16:creationId xmlns:a16="http://schemas.microsoft.com/office/drawing/2014/main" id="{10D584E5-9E39-324F-9D76-0F107F79F4A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297940" y="1911420"/>
                <a:ext cx="487080" cy="98208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D364156-D521-4849-8000-1C7BF6EA9B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335245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F329C60-FFDD-6D47-AA1A-060D3622E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32547ED-3271-EC47-94D2-614B6059B3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422553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0A17AEE-BF40-2F4A-807A-341701859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466" y="1193800"/>
            <a:ext cx="9533467" cy="700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A7F3353-852D-4A4E-9732-78B932F46F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466" y="2209799"/>
            <a:ext cx="9533468" cy="4170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</p:spTree>
    <p:extLst>
      <p:ext uri="{BB962C8B-B14F-4D97-AF65-F5344CB8AC3E}">
        <p14:creationId xmlns:p14="http://schemas.microsoft.com/office/powerpoint/2010/main" val="1778971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E84E0D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97DEA6E-17BD-FE43-B5C4-8BAEA40FF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7D4607C-DC31-E44E-B917-F55D543DBD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</p:spTree>
    <p:extLst>
      <p:ext uri="{BB962C8B-B14F-4D97-AF65-F5344CB8AC3E}">
        <p14:creationId xmlns:p14="http://schemas.microsoft.com/office/powerpoint/2010/main" val="2298647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E84E0D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E84E0D"/>
        </a:buClr>
        <a:buSzPct val="150000"/>
        <a:buFont typeface="Arial" panose="020B0604020202020204" pitchFamily="34" charset="0"/>
        <a:buChar char="•"/>
        <a:defRPr sz="24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E84E0D"/>
        </a:buClr>
        <a:buSzPct val="150000"/>
        <a:buFont typeface="Arial" panose="020B0604020202020204" pitchFamily="34" charset="0"/>
        <a:buChar char="•"/>
        <a:defRPr sz="20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E84E0D"/>
        </a:buClr>
        <a:buSzPct val="150000"/>
        <a:buFont typeface="Arial" panose="020B0604020202020204" pitchFamily="34" charset="0"/>
        <a:buChar char="•"/>
        <a:defRPr sz="18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E84E0D"/>
        </a:buClr>
        <a:buSzPct val="150000"/>
        <a:buFont typeface="Arial" panose="020B0604020202020204" pitchFamily="34" charset="0"/>
        <a:buChar char="•"/>
        <a:defRPr sz="16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97DEA6E-17BD-FE43-B5C4-8BAEA40FF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553"/>
            <a:ext cx="10515600" cy="7344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7D4607C-DC31-E44E-B917-F55D543DBD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354238"/>
            <a:ext cx="10515600" cy="4822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05E865F7-B5F6-F041-AC56-4CB4C14F8526}"/>
              </a:ext>
            </a:extLst>
          </p:cNvPr>
          <p:cNvCxnSpPr/>
          <p:nvPr userDrawn="1"/>
        </p:nvCxnSpPr>
        <p:spPr>
          <a:xfrm>
            <a:off x="838200" y="1099595"/>
            <a:ext cx="9004069" cy="0"/>
          </a:xfrm>
          <a:prstGeom prst="line">
            <a:avLst/>
          </a:prstGeom>
          <a:ln w="28575">
            <a:solidFill>
              <a:srgbClr val="F8A6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877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6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E84E0D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E84E0D"/>
        </a:buClr>
        <a:buSzPct val="150000"/>
        <a:buFont typeface="Arial" panose="020B0604020202020204" pitchFamily="34" charset="0"/>
        <a:buChar char="•"/>
        <a:defRPr sz="24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E84E0D"/>
        </a:buClr>
        <a:buSzPct val="150000"/>
        <a:buFont typeface="Arial" panose="020B0604020202020204" pitchFamily="34" charset="0"/>
        <a:buChar char="•"/>
        <a:defRPr sz="20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E84E0D"/>
        </a:buClr>
        <a:buSzPct val="150000"/>
        <a:buFont typeface="Arial" panose="020B0604020202020204" pitchFamily="34" charset="0"/>
        <a:buChar char="•"/>
        <a:defRPr sz="18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E84E0D"/>
        </a:buClr>
        <a:buSzPct val="150000"/>
        <a:buFont typeface="Arial" panose="020B0604020202020204" pitchFamily="34" charset="0"/>
        <a:buChar char="•"/>
        <a:defRPr sz="16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950648A-5023-7E47-A962-38C37DB75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FB44EF3-D64C-B84D-BE95-6F9D2A41F6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548C95E-DF50-D24D-BB95-24F36CFA76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C3DC9-4C1B-BA4B-BFF4-4B38DC228D7C}" type="datetimeFigureOut">
              <a:rPr lang="fr-FR" smtClean="0"/>
              <a:t>23/11/2022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5F9FA2-11A6-8548-9516-4F70BED5B4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2CC9FE5-C7F3-6A40-AB68-7B9A215ABE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EAD14-7BD3-6848-B5C0-35D4D7F265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2626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9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84E0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950648A-5023-7E47-A962-38C37DB75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FB44EF3-D64C-B84D-BE95-6F9D2A41F6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548C95E-DF50-D24D-BB95-24F36CFA76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C3DC9-4C1B-BA4B-BFF4-4B38DC228D7C}" type="datetimeFigureOut">
              <a:rPr lang="fr-FR" smtClean="0"/>
              <a:t>23/11/2022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5F9FA2-11A6-8548-9516-4F70BED5B4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2CC9FE5-C7F3-6A40-AB68-7B9A215ABE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EAD14-7BD3-6848-B5C0-35D4D7F265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44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950648A-5023-7E47-A962-38C37DB75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FB44EF3-D64C-B84D-BE95-6F9D2A41F6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548C95E-DF50-D24D-BB95-24F36CFA76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C3DC9-4C1B-BA4B-BFF4-4B38DC228D7C}" type="datetimeFigureOut">
              <a:rPr lang="fr-FR" smtClean="0"/>
              <a:t>23/11/2022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5F9FA2-11A6-8548-9516-4F70BED5B4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2CC9FE5-C7F3-6A40-AB68-7B9A215ABE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EAD14-7BD3-6848-B5C0-35D4D7F265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381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customXml" Target="../ink/ink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5B001F-A839-394A-B7D3-087578EE4F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54751" y="2061142"/>
            <a:ext cx="9008533" cy="2387600"/>
          </a:xfrm>
        </p:spPr>
        <p:txBody>
          <a:bodyPr/>
          <a:lstStyle/>
          <a:p>
            <a:pPr algn="ctr"/>
            <a:r>
              <a:rPr lang="fr-FR" dirty="0"/>
              <a:t>Les Commissions Locales pour l’Energie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Encre 3">
                <a:extLst>
                  <a:ext uri="{FF2B5EF4-FFF2-40B4-BE49-F238E27FC236}">
                    <a16:creationId xmlns:a16="http://schemas.microsoft.com/office/drawing/2014/main" id="{99B15418-3D23-3346-BDEE-423C7EE08D7E}"/>
                  </a:ext>
                </a:extLst>
              </p14:cNvPr>
              <p14:cNvContentPartPr/>
              <p14:nvPr/>
            </p14:nvContentPartPr>
            <p14:xfrm>
              <a:off x="2387327" y="2015148"/>
              <a:ext cx="306360" cy="797760"/>
            </p14:xfrm>
          </p:contentPart>
        </mc:Choice>
        <mc:Fallback xmlns="">
          <p:pic>
            <p:nvPicPr>
              <p:cNvPr id="4" name="Encre 3">
                <a:extLst>
                  <a:ext uri="{FF2B5EF4-FFF2-40B4-BE49-F238E27FC236}">
                    <a16:creationId xmlns:a16="http://schemas.microsoft.com/office/drawing/2014/main" id="{99B15418-3D23-3346-BDEE-423C7EE08D7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324253" y="1952120"/>
                <a:ext cx="432148" cy="923457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39959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6F8387-8889-7440-A201-0FD1DA0278E4}"/>
              </a:ext>
            </a:extLst>
          </p:cNvPr>
          <p:cNvSpPr txBox="1">
            <a:spLocks/>
          </p:cNvSpPr>
          <p:nvPr/>
        </p:nvSpPr>
        <p:spPr>
          <a:xfrm>
            <a:off x="2558005" y="2884890"/>
            <a:ext cx="6991911" cy="201293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E84E0D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fr-FR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fr-FR" sz="1800" dirty="0">
                <a:latin typeface="+mn-lt"/>
              </a:rPr>
              <a:t>RESA S.A. Intercommunale  </a:t>
            </a:r>
          </a:p>
          <a:p>
            <a:r>
              <a:rPr lang="fr-FR" sz="1800" dirty="0">
                <a:solidFill>
                  <a:schemeClr val="bg1">
                    <a:lumMod val="50000"/>
                  </a:schemeClr>
                </a:solidFill>
              </a:rPr>
              <a:t>Rue Sainte-Marie 11 - 4000 Liège</a:t>
            </a:r>
          </a:p>
          <a:p>
            <a:r>
              <a:rPr lang="fr-FR" sz="1800" dirty="0">
                <a:solidFill>
                  <a:schemeClr val="bg1">
                    <a:lumMod val="50000"/>
                  </a:schemeClr>
                </a:solidFill>
              </a:rPr>
              <a:t>BE 0847 027 754 </a:t>
            </a:r>
            <a:endParaRPr lang="fr-FR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fr-FR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" name="Image 2" descr="Une image contenant texte, arts de la table, assiette, vaisselle&#10;&#10;Description générée automatiquement">
            <a:extLst>
              <a:ext uri="{FF2B5EF4-FFF2-40B4-BE49-F238E27FC236}">
                <a16:creationId xmlns:a16="http://schemas.microsoft.com/office/drawing/2014/main" id="{26A3BBDD-7C15-6843-83D5-97211B18AB70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42084" y="1471448"/>
            <a:ext cx="5966743" cy="1413442"/>
          </a:xfrm>
          <a:prstGeom prst="rect">
            <a:avLst/>
          </a:prstGeom>
        </p:spPr>
      </p:pic>
      <p:pic>
        <p:nvPicPr>
          <p:cNvPr id="7" name="Image 6" descr="Une image contenant texte&#10;&#10;Description générée automatiquement">
            <a:extLst>
              <a:ext uri="{FF2B5EF4-FFF2-40B4-BE49-F238E27FC236}">
                <a16:creationId xmlns:a16="http://schemas.microsoft.com/office/drawing/2014/main" id="{E1A8F86B-D550-F442-A9EB-7650369F45B0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25600" y="4825362"/>
            <a:ext cx="8940800" cy="148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282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4EE6F62C-5A0D-494C-97BA-E0E490C4E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2638" y="695970"/>
            <a:ext cx="9789783" cy="1067454"/>
          </a:xfrm>
        </p:spPr>
        <p:txBody>
          <a:bodyPr>
            <a:normAutofit fontScale="90000"/>
          </a:bodyPr>
          <a:lstStyle/>
          <a:p>
            <a:pPr algn="ctr"/>
            <a:r>
              <a:rPr lang="fr-BE" dirty="0"/>
              <a:t>Les Commissions Locales pour l’Énergie</a:t>
            </a:r>
            <a:br>
              <a:rPr lang="fr-BE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</a:br>
            <a:endParaRPr lang="fr-BE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91AA209-A954-4C89-9C10-6ECCD461EE34}"/>
              </a:ext>
            </a:extLst>
          </p:cNvPr>
          <p:cNvSpPr txBox="1"/>
          <p:nvPr/>
        </p:nvSpPr>
        <p:spPr>
          <a:xfrm>
            <a:off x="2012638" y="1379817"/>
            <a:ext cx="1016821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>
              <a:spcBef>
                <a:spcPts val="0"/>
              </a:spcBef>
              <a:buNone/>
            </a:pPr>
            <a:r>
              <a:rPr lang="fr-FR" sz="1800" dirty="0">
                <a:solidFill>
                  <a:schemeClr val="bg1">
                    <a:lumMod val="50000"/>
                  </a:schemeClr>
                </a:solidFill>
              </a:rPr>
              <a:t>La CLE peut être </a:t>
            </a:r>
            <a:r>
              <a:rPr lang="fr-FR" sz="1800" b="1" dirty="0">
                <a:solidFill>
                  <a:schemeClr val="bg1">
                    <a:lumMod val="50000"/>
                  </a:schemeClr>
                </a:solidFill>
              </a:rPr>
              <a:t>initiée par le GRD/fournisseur social ou le client </a:t>
            </a:r>
            <a:r>
              <a:rPr lang="fr-FR" sz="1800" dirty="0">
                <a:solidFill>
                  <a:schemeClr val="bg1">
                    <a:lumMod val="50000"/>
                  </a:schemeClr>
                </a:solidFill>
              </a:rPr>
              <a:t>dans un cadre défini</a:t>
            </a:r>
          </a:p>
          <a:p>
            <a:pPr algn="just" hangingPunct="0">
              <a:spcBef>
                <a:spcPts val="0"/>
              </a:spcBef>
              <a:buNone/>
            </a:pPr>
            <a:r>
              <a:rPr lang="fr-FR" sz="1800" dirty="0">
                <a:solidFill>
                  <a:schemeClr val="bg1">
                    <a:lumMod val="50000"/>
                  </a:schemeClr>
                </a:solidFill>
              </a:rPr>
              <a:t>par la législation. La commission se réunit pour </a:t>
            </a:r>
            <a:r>
              <a:rPr lang="fr-FR" sz="1800" b="1" dirty="0">
                <a:solidFill>
                  <a:schemeClr val="bg1">
                    <a:lumMod val="50000"/>
                  </a:schemeClr>
                </a:solidFill>
              </a:rPr>
              <a:t>évaluer la situation du client protégé et</a:t>
            </a:r>
          </a:p>
          <a:p>
            <a:pPr algn="just" hangingPunct="0">
              <a:spcBef>
                <a:spcPts val="0"/>
              </a:spcBef>
              <a:buNone/>
            </a:pPr>
            <a:r>
              <a:rPr lang="fr-FR" sz="1800" b="1" dirty="0">
                <a:solidFill>
                  <a:schemeClr val="bg1">
                    <a:lumMod val="50000"/>
                  </a:schemeClr>
                </a:solidFill>
              </a:rPr>
              <a:t>prend une décision </a:t>
            </a:r>
            <a:r>
              <a:rPr lang="fr-FR" sz="1800" dirty="0">
                <a:solidFill>
                  <a:schemeClr val="bg1">
                    <a:lumMod val="50000"/>
                  </a:schemeClr>
                </a:solidFill>
              </a:rPr>
              <a:t>quant à la poursuite ou non de la fourniture d’énergie au tarif social, l’aide nécessaire éventuellement...</a:t>
            </a: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algn="just" hangingPunct="0">
              <a:spcBef>
                <a:spcPts val="0"/>
              </a:spcBef>
            </a:pPr>
            <a:endParaRPr lang="fr-BE" sz="1800" dirty="0">
              <a:solidFill>
                <a:schemeClr val="bg1">
                  <a:lumMod val="50000"/>
                </a:schemeClr>
              </a:solidFill>
            </a:endParaRPr>
          </a:p>
          <a:p>
            <a:pPr algn="just" hangingPunct="0">
              <a:spcBef>
                <a:spcPts val="0"/>
              </a:spcBef>
              <a:buNone/>
            </a:pPr>
            <a:r>
              <a:rPr lang="fr-FR" sz="1800" dirty="0">
                <a:solidFill>
                  <a:schemeClr val="bg1">
                    <a:lumMod val="50000"/>
                  </a:schemeClr>
                </a:solidFill>
              </a:rPr>
              <a:t>Selon sa nature, la CLE s’oriente vers une </a:t>
            </a:r>
            <a:r>
              <a:rPr lang="fr-FR" sz="1800" b="1" dirty="0">
                <a:solidFill>
                  <a:schemeClr val="bg1">
                    <a:lumMod val="50000"/>
                  </a:schemeClr>
                </a:solidFill>
              </a:rPr>
              <a:t>mission pédagogique d’aide, de suivi et/ou</a:t>
            </a:r>
          </a:p>
          <a:p>
            <a:pPr algn="just" hangingPunct="0">
              <a:spcBef>
                <a:spcPts val="0"/>
              </a:spcBef>
              <a:buNone/>
            </a:pPr>
            <a:r>
              <a:rPr lang="fr-FR" sz="1800" b="1" dirty="0">
                <a:solidFill>
                  <a:schemeClr val="bg1">
                    <a:lumMod val="50000"/>
                  </a:schemeClr>
                </a:solidFill>
              </a:rPr>
              <a:t>d’encadrement.</a:t>
            </a:r>
          </a:p>
          <a:p>
            <a:pPr algn="just" hangingPunct="0">
              <a:spcBef>
                <a:spcPts val="0"/>
              </a:spcBef>
            </a:pPr>
            <a:endParaRPr lang="fr-FR" sz="1800" b="1" dirty="0">
              <a:solidFill>
                <a:schemeClr val="bg1">
                  <a:lumMod val="50000"/>
                </a:schemeClr>
              </a:solidFill>
            </a:endParaRPr>
          </a:p>
          <a:p>
            <a:pPr algn="just" hangingPunct="0">
              <a:spcBef>
                <a:spcPts val="0"/>
              </a:spcBef>
              <a:buNone/>
            </a:pPr>
            <a:r>
              <a:rPr lang="fr-FR" sz="1800" dirty="0">
                <a:solidFill>
                  <a:schemeClr val="bg1">
                    <a:lumMod val="50000"/>
                  </a:schemeClr>
                </a:solidFill>
              </a:rPr>
              <a:t>La CLE n’est applicable qu’aux clients résidentiels protégés alimentés par le gestionnaire de</a:t>
            </a:r>
          </a:p>
          <a:p>
            <a:pPr algn="just" hangingPunct="0">
              <a:spcBef>
                <a:spcPts val="0"/>
              </a:spcBef>
              <a:buNone/>
            </a:pPr>
            <a:r>
              <a:rPr lang="fr-FR" sz="1800" dirty="0">
                <a:solidFill>
                  <a:schemeClr val="bg1">
                    <a:lumMod val="50000"/>
                  </a:schemeClr>
                </a:solidFill>
              </a:rPr>
              <a:t>réseau/fournisseur social.</a:t>
            </a: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algn="just" hangingPunct="0">
              <a:spcBef>
                <a:spcPts val="0"/>
              </a:spcBef>
            </a:pPr>
            <a:endParaRPr lang="fr-BE" sz="1800" dirty="0">
              <a:solidFill>
                <a:schemeClr val="bg1">
                  <a:lumMod val="50000"/>
                </a:schemeClr>
              </a:solidFill>
            </a:endParaRPr>
          </a:p>
          <a:p>
            <a:pPr hangingPunct="0">
              <a:buNone/>
            </a:pPr>
            <a:r>
              <a:rPr lang="fr-BE" sz="1800" dirty="0">
                <a:solidFill>
                  <a:schemeClr val="bg1">
                    <a:lumMod val="50000"/>
                  </a:schemeClr>
                </a:solidFill>
              </a:rPr>
              <a:t>La CLE est composée comme suit :</a:t>
            </a:r>
          </a:p>
          <a:p>
            <a:pPr hangingPunct="0">
              <a:buNone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0" hangingPunct="0"/>
            <a:r>
              <a:rPr lang="fr-FR" b="1" dirty="0">
                <a:solidFill>
                  <a:srgbClr val="E84E0D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un représentant désigné par le conseil d’action sociale ;</a:t>
            </a:r>
            <a:endParaRPr lang="en-US" b="1" dirty="0">
              <a:solidFill>
                <a:srgbClr val="E84E0D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lvl="0" hangingPunct="0"/>
            <a:r>
              <a:rPr lang="fr-FR" b="1" dirty="0">
                <a:solidFill>
                  <a:srgbClr val="E84E0D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un représentant assurant la guidance sociale énergétique au CPAS ;</a:t>
            </a:r>
            <a:endParaRPr lang="en-US" b="1" dirty="0">
              <a:solidFill>
                <a:srgbClr val="E84E0D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lvl="0" hangingPunct="0"/>
            <a:r>
              <a:rPr lang="fr-FR" b="1" dirty="0">
                <a:solidFill>
                  <a:srgbClr val="E84E0D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un représentant du GRD ;</a:t>
            </a:r>
            <a:endParaRPr lang="en-US" b="1" dirty="0">
              <a:solidFill>
                <a:srgbClr val="E84E0D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lvl="0" hangingPunct="0"/>
            <a:r>
              <a:rPr lang="fr-FR" b="1" dirty="0">
                <a:solidFill>
                  <a:srgbClr val="E84E0D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le client ou une personne qui le représente.  </a:t>
            </a:r>
          </a:p>
          <a:p>
            <a:pPr lvl="0" hangingPunct="0"/>
            <a:endParaRPr lang="fr-FR" sz="1800" dirty="0">
              <a:solidFill>
                <a:srgbClr val="00B0F0"/>
              </a:solidFill>
            </a:endParaRPr>
          </a:p>
          <a:p>
            <a:pPr hangingPunct="0">
              <a:buNone/>
            </a:pPr>
            <a:r>
              <a:rPr lang="fr-BE" sz="1800" dirty="0">
                <a:solidFill>
                  <a:schemeClr val="bg1">
                    <a:lumMod val="50000"/>
                  </a:schemeClr>
                </a:solidFill>
              </a:rPr>
              <a:t>Il faut distinguer plusieurs types de CLE </a:t>
            </a: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758975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4EE6F62C-5A0D-494C-97BA-E0E490C4E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2638" y="695970"/>
            <a:ext cx="9789783" cy="1067454"/>
          </a:xfrm>
        </p:spPr>
        <p:txBody>
          <a:bodyPr>
            <a:normAutofit fontScale="90000"/>
          </a:bodyPr>
          <a:lstStyle/>
          <a:p>
            <a:pPr algn="ctr"/>
            <a:r>
              <a:rPr lang="fr-BE" dirty="0"/>
              <a:t>Les Commissions Locales pour l’Énergie</a:t>
            </a:r>
            <a:br>
              <a:rPr lang="fr-BE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</a:br>
            <a:endParaRPr lang="fr-BE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91AA209-A954-4C89-9C10-6ECCD461EE34}"/>
              </a:ext>
            </a:extLst>
          </p:cNvPr>
          <p:cNvSpPr txBox="1"/>
          <p:nvPr/>
        </p:nvSpPr>
        <p:spPr>
          <a:xfrm>
            <a:off x="2012638" y="1379817"/>
            <a:ext cx="1016821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000" indent="-342000">
              <a:spcBef>
                <a:spcPts val="0"/>
              </a:spcBef>
            </a:pPr>
            <a:r>
              <a:rPr lang="fr-BE" b="1" u="sng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Compteur à prépaiement électricité</a:t>
            </a:r>
            <a:r>
              <a:rPr lang="fr-BE" b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</a:t>
            </a:r>
            <a:r>
              <a:rPr lang="fr-BE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=&gt; </a:t>
            </a:r>
            <a:r>
              <a:rPr lang="fr-BE" b="1" dirty="0">
                <a:solidFill>
                  <a:srgbClr val="E84E0D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CLE Défaut Récurrent de Paiement.</a:t>
            </a:r>
          </a:p>
          <a:p>
            <a:pPr marL="342000" indent="-342000">
              <a:spcBef>
                <a:spcPts val="0"/>
              </a:spcBef>
              <a:buNone/>
            </a:pPr>
            <a:r>
              <a:rPr lang="fr-BE" sz="1800" dirty="0">
                <a:solidFill>
                  <a:srgbClr val="88949B"/>
                </a:solidFill>
                <a:latin typeface="+mn-lt"/>
              </a:rPr>
              <a:t>	</a:t>
            </a:r>
            <a:r>
              <a:rPr lang="fr-BE" sz="1800" dirty="0">
                <a:solidFill>
                  <a:srgbClr val="88949B"/>
                </a:solidFill>
              </a:rPr>
              <a:t>Client protégé </a:t>
            </a:r>
            <a:r>
              <a:rPr lang="fr-BE" sz="1800" b="1" dirty="0">
                <a:solidFill>
                  <a:srgbClr val="88949B"/>
                </a:solidFill>
              </a:rPr>
              <a:t>chez le fournisseur social </a:t>
            </a:r>
          </a:p>
          <a:p>
            <a:pPr marL="342000" indent="-342000">
              <a:spcBef>
                <a:spcPts val="0"/>
              </a:spcBef>
              <a:buNone/>
            </a:pPr>
            <a:r>
              <a:rPr lang="fr-BE" sz="1800" dirty="0">
                <a:solidFill>
                  <a:srgbClr val="88949B"/>
                </a:solidFill>
              </a:rPr>
              <a:t>	</a:t>
            </a:r>
            <a:r>
              <a:rPr lang="fr-BE" dirty="0">
                <a:solidFill>
                  <a:srgbClr val="88949B"/>
                </a:solidFill>
              </a:rPr>
              <a:t>Limiteur de puissance si :</a:t>
            </a:r>
          </a:p>
          <a:p>
            <a:pPr marL="342000" indent="-342000">
              <a:spcBef>
                <a:spcPts val="0"/>
              </a:spcBef>
              <a:buNone/>
            </a:pPr>
            <a:endParaRPr lang="fr-BE" dirty="0">
              <a:solidFill>
                <a:srgbClr val="88949B"/>
              </a:solidFill>
            </a:endParaRPr>
          </a:p>
          <a:p>
            <a:pPr lvl="6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fr-BE" dirty="0">
                <a:solidFill>
                  <a:srgbClr val="88949B"/>
                </a:solidFill>
              </a:rPr>
              <a:t>Demande du CPAS</a:t>
            </a:r>
          </a:p>
          <a:p>
            <a:pPr lvl="6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fr-BE" dirty="0">
                <a:solidFill>
                  <a:srgbClr val="88949B"/>
                </a:solidFill>
              </a:rPr>
              <a:t>Demande du client</a:t>
            </a:r>
          </a:p>
          <a:p>
            <a:pPr lvl="6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fr-BE" dirty="0">
                <a:solidFill>
                  <a:srgbClr val="88949B"/>
                </a:solidFill>
              </a:rPr>
              <a:t>Tous les nouveaux </a:t>
            </a:r>
            <a:r>
              <a:rPr lang="fr-BE" dirty="0" err="1">
                <a:solidFill>
                  <a:srgbClr val="88949B"/>
                </a:solidFill>
              </a:rPr>
              <a:t>CàP</a:t>
            </a:r>
            <a:r>
              <a:rPr lang="fr-BE" dirty="0">
                <a:solidFill>
                  <a:srgbClr val="88949B"/>
                </a:solidFill>
              </a:rPr>
              <a:t> </a:t>
            </a:r>
            <a:r>
              <a:rPr lang="fr-BE" sz="1800" dirty="0">
                <a:solidFill>
                  <a:srgbClr val="88949B"/>
                </a:solidFill>
              </a:rPr>
              <a:t>			</a:t>
            </a:r>
            <a:endParaRPr lang="fr-BE" sz="1800" dirty="0">
              <a:solidFill>
                <a:schemeClr val="bg1">
                  <a:lumMod val="50000"/>
                </a:schemeClr>
              </a:solidFill>
            </a:endParaRPr>
          </a:p>
          <a:p>
            <a:pPr marL="342000" indent="-342000">
              <a:spcBef>
                <a:spcPts val="0"/>
              </a:spcBef>
              <a:buNone/>
            </a:pPr>
            <a:endParaRPr lang="fr-BE" sz="1800" dirty="0">
              <a:solidFill>
                <a:schemeClr val="bg1">
                  <a:lumMod val="50000"/>
                </a:schemeClr>
              </a:solidFill>
            </a:endParaRPr>
          </a:p>
          <a:p>
            <a:pPr marL="342000" indent="-342000">
              <a:spcBef>
                <a:spcPts val="0"/>
              </a:spcBef>
              <a:buNone/>
            </a:pPr>
            <a:r>
              <a:rPr lang="fr-BE" sz="1800" dirty="0">
                <a:solidFill>
                  <a:schemeClr val="bg1">
                    <a:lumMod val="50000"/>
                  </a:schemeClr>
                </a:solidFill>
              </a:rPr>
              <a:t>	Après </a:t>
            </a:r>
            <a:r>
              <a:rPr lang="fr-BE" sz="1800" b="1" dirty="0">
                <a:solidFill>
                  <a:schemeClr val="bg1">
                    <a:lumMod val="50000"/>
                  </a:schemeClr>
                </a:solidFill>
              </a:rPr>
              <a:t>3 mois sans rechargement =&gt; facture </a:t>
            </a:r>
          </a:p>
          <a:p>
            <a:pPr marL="342000" indent="-342000">
              <a:spcBef>
                <a:spcPts val="0"/>
              </a:spcBef>
              <a:buNone/>
            </a:pPr>
            <a:r>
              <a:rPr lang="fr-BE" sz="1800" dirty="0">
                <a:solidFill>
                  <a:schemeClr val="bg1">
                    <a:lumMod val="50000"/>
                  </a:schemeClr>
                </a:solidFill>
              </a:rPr>
              <a:t>	Si </a:t>
            </a:r>
            <a:r>
              <a:rPr lang="fr-BE" sz="1800" b="1" dirty="0">
                <a:solidFill>
                  <a:schemeClr val="bg1">
                    <a:lumMod val="50000"/>
                  </a:schemeClr>
                </a:solidFill>
              </a:rPr>
              <a:t>non-paiemen</a:t>
            </a:r>
            <a:r>
              <a:rPr lang="fr-BE" sz="1800" dirty="0">
                <a:solidFill>
                  <a:schemeClr val="bg1">
                    <a:lumMod val="50000"/>
                  </a:schemeClr>
                </a:solidFill>
              </a:rPr>
              <a:t>t (après MED), la </a:t>
            </a:r>
            <a:r>
              <a:rPr lang="fr-BE" sz="1800" b="1" dirty="0">
                <a:solidFill>
                  <a:schemeClr val="bg1">
                    <a:lumMod val="50000"/>
                  </a:schemeClr>
                </a:solidFill>
              </a:rPr>
              <a:t>CLE </a:t>
            </a:r>
            <a:r>
              <a:rPr lang="fr-BE" sz="1800" dirty="0">
                <a:solidFill>
                  <a:schemeClr val="bg1">
                    <a:lumMod val="50000"/>
                  </a:schemeClr>
                </a:solidFill>
              </a:rPr>
              <a:t>Défaut récurrent de paiement.</a:t>
            </a:r>
          </a:p>
          <a:p>
            <a:pPr marL="342000" indent="-342000">
              <a:spcBef>
                <a:spcPts val="0"/>
              </a:spcBef>
              <a:buNone/>
            </a:pPr>
            <a:r>
              <a:rPr lang="fr-BE" dirty="0">
                <a:solidFill>
                  <a:schemeClr val="bg1">
                    <a:lumMod val="50000"/>
                  </a:schemeClr>
                </a:solidFill>
              </a:rPr>
              <a:t>	Le </a:t>
            </a:r>
            <a:r>
              <a:rPr lang="fr-BE" b="1" dirty="0">
                <a:solidFill>
                  <a:schemeClr val="bg1">
                    <a:lumMod val="50000"/>
                  </a:schemeClr>
                </a:solidFill>
              </a:rPr>
              <a:t>CLE </a:t>
            </a:r>
            <a:r>
              <a:rPr lang="fr-BE" dirty="0">
                <a:solidFill>
                  <a:schemeClr val="bg1">
                    <a:lumMod val="50000"/>
                  </a:schemeClr>
                </a:solidFill>
              </a:rPr>
              <a:t>peut aussi être initiée par le fournisseur sociale à la demande du client quand il souhaite prolonger la période de fourniture minimale garantie.</a:t>
            </a:r>
            <a:endParaRPr lang="fr-BE" sz="1800" b="1" dirty="0">
              <a:solidFill>
                <a:schemeClr val="bg1">
                  <a:lumMod val="50000"/>
                </a:schemeClr>
              </a:solidFill>
            </a:endParaRPr>
          </a:p>
          <a:p>
            <a:pPr marL="342000" indent="-342000">
              <a:spcBef>
                <a:spcPts val="0"/>
              </a:spcBef>
              <a:buNone/>
            </a:pPr>
            <a:r>
              <a:rPr lang="fr-BE" sz="1800" dirty="0">
                <a:solidFill>
                  <a:schemeClr val="bg1">
                    <a:lumMod val="50000"/>
                  </a:schemeClr>
                </a:solidFill>
              </a:rPr>
              <a:t>	</a:t>
            </a:r>
            <a:endParaRPr lang="fr-BE" b="1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buNone/>
            </a:pPr>
            <a:r>
              <a:rPr lang="fr-BE" b="1" dirty="0">
                <a:solidFill>
                  <a:schemeClr val="bg1">
                    <a:lumMod val="50000"/>
                  </a:schemeClr>
                </a:solidFill>
              </a:rPr>
              <a:t>	Décision de la CLE : 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fr-BE" dirty="0"/>
              <a:t>-    </a:t>
            </a:r>
            <a:r>
              <a:rPr lang="fr-BE" dirty="0">
                <a:solidFill>
                  <a:srgbClr val="88949B"/>
                </a:solidFill>
              </a:rPr>
              <a:t>Plan de paiement octroyé (avec retrait limiteur en cas de non respect);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fr-BE" dirty="0">
                <a:solidFill>
                  <a:srgbClr val="88949B"/>
                </a:solidFill>
              </a:rPr>
              <a:t>-    Suppression du </a:t>
            </a:r>
            <a:r>
              <a:rPr lang="fr-BE" b="1" dirty="0">
                <a:solidFill>
                  <a:srgbClr val="E84E0D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limiteur</a:t>
            </a:r>
            <a:r>
              <a:rPr lang="fr-BE" dirty="0">
                <a:solidFill>
                  <a:srgbClr val="88949B"/>
                </a:solidFill>
              </a:rPr>
              <a:t> ;</a:t>
            </a:r>
          </a:p>
          <a:p>
            <a:pPr lvl="1">
              <a:spcBef>
                <a:spcPts val="0"/>
              </a:spcBef>
              <a:buFontTx/>
              <a:buChar char="-"/>
            </a:pPr>
            <a:r>
              <a:rPr lang="fr-BE" dirty="0">
                <a:solidFill>
                  <a:srgbClr val="88949B"/>
                </a:solidFill>
              </a:rPr>
              <a:t>   Remise de dette par le biais de l'intervention du Fonds Énergie  de Wallonie (lié à   une guidance  sociale énergétique);</a:t>
            </a:r>
          </a:p>
          <a:p>
            <a:pPr lvl="1">
              <a:spcBef>
                <a:spcPts val="0"/>
              </a:spcBef>
              <a:buFontTx/>
              <a:buChar char="-"/>
            </a:pPr>
            <a:r>
              <a:rPr lang="fr-BE" dirty="0">
                <a:solidFill>
                  <a:srgbClr val="88949B"/>
                </a:solidFill>
              </a:rPr>
              <a:t>  (Intervention financière du CPAS).</a:t>
            </a: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204871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4EE6F62C-5A0D-494C-97BA-E0E490C4E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2638" y="695970"/>
            <a:ext cx="9789783" cy="1067454"/>
          </a:xfrm>
        </p:spPr>
        <p:txBody>
          <a:bodyPr>
            <a:normAutofit fontScale="90000"/>
          </a:bodyPr>
          <a:lstStyle/>
          <a:p>
            <a:pPr algn="ctr"/>
            <a:r>
              <a:rPr lang="fr-BE" dirty="0"/>
              <a:t>Les Commissions Locales pour l’Énergie</a:t>
            </a:r>
            <a:br>
              <a:rPr lang="fr-BE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</a:br>
            <a:endParaRPr lang="fr-BE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91AA209-A954-4C89-9C10-6ECCD461EE34}"/>
              </a:ext>
            </a:extLst>
          </p:cNvPr>
          <p:cNvSpPr txBox="1"/>
          <p:nvPr/>
        </p:nvSpPr>
        <p:spPr>
          <a:xfrm>
            <a:off x="2023789" y="1760490"/>
            <a:ext cx="10168211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800" b="1" u="sng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fr-FR" b="1" u="sng" dirty="0">
                <a:solidFill>
                  <a:schemeClr val="bg1">
                    <a:lumMod val="50000"/>
                  </a:schemeClr>
                </a:solidFill>
              </a:rPr>
              <a:t>Compteur à budget Gaz</a:t>
            </a:r>
            <a:r>
              <a:rPr lang="fr-FR" b="1" dirty="0">
                <a:solidFill>
                  <a:schemeClr val="bg1">
                    <a:lumMod val="50000"/>
                  </a:schemeClr>
                </a:solidFill>
              </a:rPr>
              <a:t> =&gt; </a:t>
            </a:r>
            <a:r>
              <a:rPr lang="fr-FR" b="1" dirty="0">
                <a:solidFill>
                  <a:srgbClr val="E84E0D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CLE Aide hivernale</a:t>
            </a:r>
          </a:p>
          <a:p>
            <a:pPr algn="just">
              <a:buNone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	</a:t>
            </a:r>
          </a:p>
          <a:p>
            <a:pPr algn="just">
              <a:buNone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	Envoi courrier vers tous les clients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</a:rPr>
              <a:t>CàP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 Gaz fourni par le fournisseur social</a:t>
            </a:r>
          </a:p>
          <a:p>
            <a:pPr algn="just">
              <a:buNone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	=&gt; Si la CLE valide, réduction 70 % du tarif social	</a:t>
            </a:r>
          </a:p>
          <a:p>
            <a:pPr algn="just">
              <a:buNone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	A partir de 2023, la CLE n’est plus nécessaire, le CPAS peut décider seul de l’octroi. CLE 	uniquement à la demande du CPAS.</a:t>
            </a:r>
          </a:p>
          <a:p>
            <a:pPr algn="just">
              <a:buNone/>
            </a:pPr>
            <a:endParaRPr lang="fr-FR" dirty="0">
              <a:solidFill>
                <a:schemeClr val="bg1">
                  <a:lumMod val="50000"/>
                </a:schemeClr>
              </a:solidFill>
            </a:endParaRPr>
          </a:p>
          <a:p>
            <a:pPr algn="just">
              <a:buNone/>
            </a:pPr>
            <a:endParaRPr lang="fr-FR" dirty="0">
              <a:solidFill>
                <a:schemeClr val="bg1">
                  <a:lumMod val="50000"/>
                </a:schemeClr>
              </a:solidFill>
            </a:endParaRPr>
          </a:p>
          <a:p>
            <a:pPr algn="just">
              <a:buNone/>
            </a:pPr>
            <a:r>
              <a:rPr lang="fr-FR" b="1" dirty="0">
                <a:solidFill>
                  <a:schemeClr val="bg1">
                    <a:lumMod val="50000"/>
                  </a:schemeClr>
                </a:solidFill>
              </a:rPr>
              <a:t>	</a:t>
            </a:r>
            <a:endParaRPr lang="fr-FR" dirty="0">
              <a:solidFill>
                <a:schemeClr val="bg1">
                  <a:lumMod val="50000"/>
                </a:schemeClr>
              </a:solidFill>
            </a:endParaRPr>
          </a:p>
          <a:p>
            <a:pPr lvl="0" hangingPunct="0">
              <a:buNone/>
            </a:pPr>
            <a:r>
              <a:rPr lang="fr-FR" b="1" dirty="0">
                <a:solidFill>
                  <a:schemeClr val="bg1">
                    <a:lumMod val="50000"/>
                  </a:schemeClr>
                </a:solidFill>
              </a:rPr>
              <a:t>	La décision est soumise à l’appréciation de la CLE :</a:t>
            </a:r>
          </a:p>
          <a:p>
            <a:pPr lvl="0" hangingPunct="0">
              <a:buNone/>
            </a:pPr>
            <a:r>
              <a:rPr lang="fr-FR" dirty="0"/>
              <a:t>	</a:t>
            </a:r>
            <a:r>
              <a:rPr lang="fr-FR" b="1" dirty="0">
                <a:solidFill>
                  <a:srgbClr val="E84E0D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- Acceptation de  l’octroi et prescription des modalités de remboursement de ces avances.</a:t>
            </a:r>
          </a:p>
          <a:p>
            <a:pPr lvl="0" hangingPunct="0">
              <a:buNone/>
            </a:pPr>
            <a:endParaRPr lang="fr-FR" dirty="0">
              <a:solidFill>
                <a:srgbClr val="34B4E4"/>
              </a:solidFill>
            </a:endParaRPr>
          </a:p>
          <a:p>
            <a:pPr lvl="2"/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Sur cette consommation totale : 70% pris en charge par le SPW (à la demande du GRD) et 30% à charge du client. Le client recharge à un tarif de 30% du tarif social et les 70 % pris en charge sont identifiés sur la facture de clôture.</a:t>
            </a: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77144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4EE6F62C-5A0D-494C-97BA-E0E490C4E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2638" y="695970"/>
            <a:ext cx="9789783" cy="1067454"/>
          </a:xfrm>
        </p:spPr>
        <p:txBody>
          <a:bodyPr>
            <a:normAutofit fontScale="90000"/>
          </a:bodyPr>
          <a:lstStyle/>
          <a:p>
            <a:pPr algn="ctr"/>
            <a:r>
              <a:rPr lang="fr-BE" dirty="0"/>
              <a:t>Les Commissions Locales pour l’Énergie</a:t>
            </a:r>
            <a:br>
              <a:rPr lang="fr-BE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</a:br>
            <a:endParaRPr lang="fr-BE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91AA209-A954-4C89-9C10-6ECCD461EE34}"/>
              </a:ext>
            </a:extLst>
          </p:cNvPr>
          <p:cNvSpPr txBox="1"/>
          <p:nvPr/>
        </p:nvSpPr>
        <p:spPr>
          <a:xfrm>
            <a:off x="1923428" y="1403651"/>
            <a:ext cx="10168211" cy="5512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b="1" u="sng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Électricité et gaz</a:t>
            </a:r>
            <a:r>
              <a:rPr lang="fr-FR" b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 =&gt; 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</a:t>
            </a:r>
            <a:r>
              <a:rPr lang="fr-FR" b="1" dirty="0">
                <a:solidFill>
                  <a:srgbClr val="E84E0D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CLE défaut d’attestation</a:t>
            </a:r>
          </a:p>
          <a:p>
            <a:pPr marL="400050" indent="-400050">
              <a:lnSpc>
                <a:spcPct val="70000"/>
              </a:lnSpc>
              <a:spcBef>
                <a:spcPts val="0"/>
              </a:spcBef>
              <a:buNone/>
            </a:pPr>
            <a:r>
              <a:rPr lang="fr-FR" b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	</a:t>
            </a:r>
          </a:p>
          <a:p>
            <a:pPr marL="400050" indent="-400050">
              <a:lnSpc>
                <a:spcPct val="7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-FR" b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	</a:t>
            </a:r>
          </a:p>
          <a:p>
            <a:pPr marL="400050" indent="-400050">
              <a:lnSpc>
                <a:spcPct val="7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-FR" b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	1.   Protection régionale :</a:t>
            </a:r>
          </a:p>
          <a:p>
            <a:pPr marL="702900">
              <a:lnSpc>
                <a:spcPct val="7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Attestation à recevoir annuellement</a:t>
            </a:r>
          </a:p>
          <a:p>
            <a:pPr marL="702900">
              <a:lnSpc>
                <a:spcPct val="7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Si non réception, CLE défaut d’attestation</a:t>
            </a:r>
          </a:p>
          <a:p>
            <a:pPr marL="702900">
              <a:lnSpc>
                <a:spcPct val="7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fr-FR" b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  <a:p>
            <a:pPr marL="400050" lvl="2" indent="-400050">
              <a:lnSpc>
                <a:spcPct val="70000"/>
              </a:lnSpc>
              <a:spcAft>
                <a:spcPts val="600"/>
              </a:spcAft>
              <a:buNone/>
            </a:pPr>
            <a:r>
              <a:rPr lang="fr-FR" b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	2.    Protection fédérale :</a:t>
            </a:r>
          </a:p>
          <a:p>
            <a:pPr marL="400050" lvl="2" indent="-400050">
              <a:lnSpc>
                <a:spcPct val="70000"/>
              </a:lnSpc>
              <a:spcAft>
                <a:spcPts val="600"/>
              </a:spcAft>
              <a:buNone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	Réception automatique de l’attestation via SOCTAR</a:t>
            </a:r>
          </a:p>
          <a:p>
            <a:pPr marL="400050" lvl="2" indent="-400050">
              <a:lnSpc>
                <a:spcPct val="70000"/>
              </a:lnSpc>
              <a:spcAft>
                <a:spcPts val="600"/>
              </a:spcAft>
              <a:buNone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	Si non réception, CLE défaut d’attestation</a:t>
            </a:r>
          </a:p>
          <a:p>
            <a:pPr marL="702900">
              <a:lnSpc>
                <a:spcPct val="7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fr-FR" b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  <a:p>
            <a:pPr marL="342000" indent="-3420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-FR" b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	Décision de la CLE :</a:t>
            </a:r>
          </a:p>
          <a:p>
            <a:pPr marL="342000" indent="-3420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fr-FR" b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  <a:p>
            <a:pPr marL="988650" lvl="1" indent="-285750">
              <a:lnSpc>
                <a:spcPct val="7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Maintien de la fourniture suite preuve de renouvellement du statut de protection par le client, son représentant ou le CPAS;</a:t>
            </a:r>
          </a:p>
          <a:p>
            <a:pPr marL="988650" lvl="1" indent="-285750">
              <a:lnSpc>
                <a:spcPct val="7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Le client n’a plus droit au statut de client protégé et fait le nécessaire pour devenir client d’un fournisseur commercial de son choix; </a:t>
            </a:r>
          </a:p>
          <a:p>
            <a:pPr marL="988650" lvl="1" indent="-285750">
              <a:lnSpc>
                <a:spcPct val="7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2 visites de régularisation;</a:t>
            </a:r>
          </a:p>
          <a:p>
            <a:pPr marL="988650" lvl="1" indent="-285750">
              <a:lnSpc>
                <a:spcPct val="7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fr-FR" dirty="0">
                <a:latin typeface="+mn-lt"/>
              </a:rPr>
              <a:t>  </a:t>
            </a:r>
            <a:r>
              <a:rPr lang="fr-FR" dirty="0">
                <a:solidFill>
                  <a:srgbClr val="FF0000"/>
                </a:solidFill>
                <a:latin typeface="+mn-lt"/>
              </a:rPr>
              <a:t>Juge de Paix : coupure éventuelle</a:t>
            </a: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278975048"/>
      </p:ext>
    </p:extLst>
  </p:cSld>
  <p:clrMapOvr>
    <a:masterClrMapping/>
  </p:clrMapOvr>
</p:sld>
</file>

<file path=ppt/theme/theme1.xml><?xml version="1.0" encoding="utf-8"?>
<a:theme xmlns:a="http://schemas.openxmlformats.org/drawingml/2006/main" name="TITRE">
  <a:themeElements>
    <a:clrScheme name="Resa">
      <a:dk1>
        <a:srgbClr val="7E7F7E"/>
      </a:dk1>
      <a:lt1>
        <a:srgbClr val="FFFFFF"/>
      </a:lt1>
      <a:dk2>
        <a:srgbClr val="44546A"/>
      </a:dk2>
      <a:lt2>
        <a:srgbClr val="E7E6E6"/>
      </a:lt2>
      <a:accent1>
        <a:srgbClr val="E84E10"/>
      </a:accent1>
      <a:accent2>
        <a:srgbClr val="03624B"/>
      </a:accent2>
      <a:accent3>
        <a:srgbClr val="F6A503"/>
      </a:accent3>
      <a:accent4>
        <a:srgbClr val="5AAC97"/>
      </a:accent4>
      <a:accent5>
        <a:srgbClr val="919191"/>
      </a:accent5>
      <a:accent6>
        <a:srgbClr val="BB002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APITR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INTRODUCTI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PAGE contenu">
  <a:themeElements>
    <a:clrScheme name="Resa">
      <a:dk1>
        <a:srgbClr val="7E7F7E"/>
      </a:dk1>
      <a:lt1>
        <a:srgbClr val="FFFFFF"/>
      </a:lt1>
      <a:dk2>
        <a:srgbClr val="44546A"/>
      </a:dk2>
      <a:lt2>
        <a:srgbClr val="E7E6E6"/>
      </a:lt2>
      <a:accent1>
        <a:srgbClr val="E84E10"/>
      </a:accent1>
      <a:accent2>
        <a:srgbClr val="03624B"/>
      </a:accent2>
      <a:accent3>
        <a:srgbClr val="F6A503"/>
      </a:accent3>
      <a:accent4>
        <a:srgbClr val="5AAC97"/>
      </a:accent4>
      <a:accent5>
        <a:srgbClr val="919191"/>
      </a:accent5>
      <a:accent6>
        <a:srgbClr val="BB002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PAGE Beaucoup contenu">
  <a:themeElements>
    <a:clrScheme name="Resa">
      <a:dk1>
        <a:srgbClr val="7E7F7E"/>
      </a:dk1>
      <a:lt1>
        <a:srgbClr val="FFFFFF"/>
      </a:lt1>
      <a:dk2>
        <a:srgbClr val="44546A"/>
      </a:dk2>
      <a:lt2>
        <a:srgbClr val="E7E6E6"/>
      </a:lt2>
      <a:accent1>
        <a:srgbClr val="E84E10"/>
      </a:accent1>
      <a:accent2>
        <a:srgbClr val="03624B"/>
      </a:accent2>
      <a:accent3>
        <a:srgbClr val="F6A503"/>
      </a:accent3>
      <a:accent4>
        <a:srgbClr val="5AAC97"/>
      </a:accent4>
      <a:accent5>
        <a:srgbClr val="919191"/>
      </a:accent5>
      <a:accent6>
        <a:srgbClr val="BB002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PAGE mise en avant (photo ou gros texte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PAGE orang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PAGE blanch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1157</TotalTime>
  <Words>588</Words>
  <Application>Microsoft Office PowerPoint</Application>
  <PresentationFormat>Grand écran</PresentationFormat>
  <Paragraphs>75</Paragraphs>
  <Slides>6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8</vt:i4>
      </vt:variant>
      <vt:variant>
        <vt:lpstr>Titres des diapositives</vt:lpstr>
      </vt:variant>
      <vt:variant>
        <vt:i4>6</vt:i4>
      </vt:variant>
    </vt:vector>
  </HeadingPairs>
  <TitlesOfParts>
    <vt:vector size="19" baseType="lpstr">
      <vt:lpstr>Arial</vt:lpstr>
      <vt:lpstr>Calibri</vt:lpstr>
      <vt:lpstr>Calibri Light</vt:lpstr>
      <vt:lpstr>Courier New</vt:lpstr>
      <vt:lpstr>Wingdings</vt:lpstr>
      <vt:lpstr>TITRE</vt:lpstr>
      <vt:lpstr>CHAPITRES</vt:lpstr>
      <vt:lpstr>INTRODUCTION</vt:lpstr>
      <vt:lpstr>PAGE contenu</vt:lpstr>
      <vt:lpstr>PAGE Beaucoup contenu</vt:lpstr>
      <vt:lpstr>PAGE mise en avant (photo ou gros texte)</vt:lpstr>
      <vt:lpstr>PAGE orange</vt:lpstr>
      <vt:lpstr>PAGE blanche</vt:lpstr>
      <vt:lpstr>Les Commissions Locales pour l’Energie</vt:lpstr>
      <vt:lpstr>Présentation PowerPoint</vt:lpstr>
      <vt:lpstr>Les Commissions Locales pour l’Énergie </vt:lpstr>
      <vt:lpstr>Les Commissions Locales pour l’Énergie </vt:lpstr>
      <vt:lpstr>Les Commissions Locales pour l’Énergie </vt:lpstr>
      <vt:lpstr>Les Commissions Locales pour l’Énergie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Sophie Bernes</dc:creator>
  <cp:lastModifiedBy>Julie Genot</cp:lastModifiedBy>
  <cp:revision>63</cp:revision>
  <dcterms:created xsi:type="dcterms:W3CDTF">2021-03-04T13:12:25Z</dcterms:created>
  <dcterms:modified xsi:type="dcterms:W3CDTF">2022-11-23T15:26:41Z</dcterms:modified>
</cp:coreProperties>
</file>